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  <p:sldMasterId id="2147483662" r:id="rId3"/>
  </p:sldMasterIdLst>
  <p:notesMasterIdLst>
    <p:notesMasterId r:id="rId28"/>
  </p:notesMasterIdLst>
  <p:sldIdLst>
    <p:sldId id="256" r:id="rId4"/>
    <p:sldId id="262" r:id="rId5"/>
    <p:sldId id="264" r:id="rId6"/>
    <p:sldId id="265" r:id="rId7"/>
    <p:sldId id="268" r:id="rId8"/>
    <p:sldId id="263" r:id="rId9"/>
    <p:sldId id="270" r:id="rId10"/>
    <p:sldId id="271" r:id="rId11"/>
    <p:sldId id="266" r:id="rId12"/>
    <p:sldId id="269" r:id="rId13"/>
    <p:sldId id="273" r:id="rId14"/>
    <p:sldId id="274" r:id="rId15"/>
    <p:sldId id="275" r:id="rId16"/>
    <p:sldId id="276" r:id="rId17"/>
    <p:sldId id="277" r:id="rId18"/>
    <p:sldId id="272" r:id="rId19"/>
    <p:sldId id="278" r:id="rId20"/>
    <p:sldId id="279" r:id="rId21"/>
    <p:sldId id="281" r:id="rId22"/>
    <p:sldId id="280" r:id="rId23"/>
    <p:sldId id="282" r:id="rId24"/>
    <p:sldId id="284" r:id="rId25"/>
    <p:sldId id="283" r:id="rId26"/>
    <p:sldId id="285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23"/>
    <p:restoredTop sz="94737"/>
  </p:normalViewPr>
  <p:slideViewPr>
    <p:cSldViewPr snapToGrid="0" snapToObjects="1">
      <p:cViewPr varScale="1">
        <p:scale>
          <a:sx n="74" d="100"/>
          <a:sy n="74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customschemas.google.com/relationships/presentationmetadata" Target="meta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750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988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69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854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998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968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775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42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9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814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274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09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79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4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4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5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0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1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4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5" name="Google Shape;85;p4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3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33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3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 b="0" i="0" u="none" strike="noStrike" cap="none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" name="Google Shape;26;p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2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32"/>
          <p:cNvPicPr preferRelativeResize="0"/>
          <p:nvPr/>
        </p:nvPicPr>
        <p:blipFill rotWithShape="1">
          <a:blip r:embed="rId14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2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eaaroundus.org/stock-status-plots-method/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ap.ospar.org/en/ospar-assessments/intermediate-assessment-2017/key-messages-and-highlights/fish-communities-recoverin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Wicked_proble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ajournals.onlinelibrary.wiley.com/doi/full/10.1890/1051-0761%281998%29008%5B0332%3AEATLTA%5D2.0.CO%3B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E6F99-21E7-FBD0-288B-5A1C84FCBE33}"/>
              </a:ext>
            </a:extLst>
          </p:cNvPr>
          <p:cNvSpPr txBox="1"/>
          <p:nvPr/>
        </p:nvSpPr>
        <p:spPr>
          <a:xfrm>
            <a:off x="1511778" y="276045"/>
            <a:ext cx="612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3600" b="1" dirty="0">
                <a:solidFill>
                  <a:srgbClr val="70AD47"/>
                </a:solidFill>
              </a:rPr>
              <a:t>Aspectos teóricos de la “Gestión de ecosistemas”</a:t>
            </a:r>
          </a:p>
        </p:txBody>
      </p:sp>
      <p:pic>
        <p:nvPicPr>
          <p:cNvPr id="1026" name="Picture 2" descr="A new form of sea defence is part natural, part artificial | The Economist">
            <a:extLst>
              <a:ext uri="{FF2B5EF4-FFF2-40B4-BE49-F238E27FC236}">
                <a16:creationId xmlns:a16="http://schemas.microsoft.com/office/drawing/2014/main" id="{C9F2AF11-2F25-05E5-5D40-7DFBB9D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145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8D2B6-00BD-B191-15D5-6A8608F832B1}"/>
              </a:ext>
            </a:extLst>
          </p:cNvPr>
          <p:cNvSpPr txBox="1"/>
          <p:nvPr/>
        </p:nvSpPr>
        <p:spPr>
          <a:xfrm>
            <a:off x="353683" y="6538824"/>
            <a:ext cx="8134710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ES" sz="1100" b="1" dirty="0">
                <a:solidFill>
                  <a:schemeClr val="bg1"/>
                </a:solidFill>
              </a:rPr>
              <a:t>https://www.economist.com/science-and-technology/a-new-form-of-sea-defence-is-part-natural-part-artificial/21804386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84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6">
            <a:extLst>
              <a:ext uri="{FF2B5EF4-FFF2-40B4-BE49-F238E27FC236}">
                <a16:creationId xmlns:a16="http://schemas.microsoft.com/office/drawing/2014/main" id="{22F4C5D7-B6D8-1372-92D7-0AAF8CFD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00" y="1384993"/>
            <a:ext cx="4240373" cy="4240374"/>
          </a:xfrm>
          <a:prstGeom prst="ellipse">
            <a:avLst/>
          </a:prstGeom>
          <a:noFill/>
          <a:ln w="2032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31C4D56-3E9D-FF64-2060-F191960183D0}"/>
              </a:ext>
            </a:extLst>
          </p:cNvPr>
          <p:cNvGrpSpPr/>
          <p:nvPr/>
        </p:nvGrpSpPr>
        <p:grpSpPr>
          <a:xfrm>
            <a:off x="1986465" y="2887396"/>
            <a:ext cx="1782291" cy="1496602"/>
            <a:chOff x="1986465" y="2887396"/>
            <a:chExt cx="1782291" cy="1496602"/>
          </a:xfrm>
        </p:grpSpPr>
        <p:sp>
          <p:nvSpPr>
            <p:cNvPr id="12" name="Oval 86">
              <a:extLst>
                <a:ext uri="{FF2B5EF4-FFF2-40B4-BE49-F238E27FC236}">
                  <a16:creationId xmlns:a16="http://schemas.microsoft.com/office/drawing/2014/main" id="{1E8D1421-E3EE-3F00-6DB9-37F13D4F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32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Text Box 44">
              <a:extLst>
                <a:ext uri="{FF2B5EF4-FFF2-40B4-BE49-F238E27FC236}">
                  <a16:creationId xmlns:a16="http://schemas.microsoft.com/office/drawing/2014/main" id="{77D7CFBA-E720-D63F-509C-CEB2B6126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465" y="3254296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Evaluación</a:t>
              </a:r>
            </a:p>
          </p:txBody>
        </p:sp>
      </p:grpSp>
      <p:grpSp>
        <p:nvGrpSpPr>
          <p:cNvPr id="14" name="Group 87">
            <a:extLst>
              <a:ext uri="{FF2B5EF4-FFF2-40B4-BE49-F238E27FC236}">
                <a16:creationId xmlns:a16="http://schemas.microsoft.com/office/drawing/2014/main" id="{F57A7BF7-6026-7774-355A-445BF8355935}"/>
              </a:ext>
            </a:extLst>
          </p:cNvPr>
          <p:cNvGrpSpPr>
            <a:grpSpLocks/>
          </p:cNvGrpSpPr>
          <p:nvPr/>
        </p:nvGrpSpPr>
        <p:grpSpPr bwMode="auto">
          <a:xfrm>
            <a:off x="1993716" y="3769115"/>
            <a:ext cx="835313" cy="237832"/>
            <a:chOff x="1607" y="3063"/>
            <a:chExt cx="576" cy="164"/>
          </a:xfrm>
        </p:grpSpPr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id="{FBA496A6-8BD1-3A8D-9920-C0A1B29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id="{96833872-04B8-274D-BD45-303C43A0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15" name="Group 90">
            <a:extLst>
              <a:ext uri="{FF2B5EF4-FFF2-40B4-BE49-F238E27FC236}">
                <a16:creationId xmlns:a16="http://schemas.microsoft.com/office/drawing/2014/main" id="{149C90D9-B70F-4B83-E409-59734A9232F3}"/>
              </a:ext>
            </a:extLst>
          </p:cNvPr>
          <p:cNvGrpSpPr>
            <a:grpSpLocks/>
          </p:cNvGrpSpPr>
          <p:nvPr/>
        </p:nvGrpSpPr>
        <p:grpSpPr bwMode="auto">
          <a:xfrm>
            <a:off x="2904439" y="3769115"/>
            <a:ext cx="835313" cy="237832"/>
            <a:chOff x="2327" y="3066"/>
            <a:chExt cx="576" cy="164"/>
          </a:xfrm>
        </p:grpSpPr>
        <p:sp>
          <p:nvSpPr>
            <p:cNvPr id="19" name="AutoShape 91">
              <a:extLst>
                <a:ext uri="{FF2B5EF4-FFF2-40B4-BE49-F238E27FC236}">
                  <a16:creationId xmlns:a16="http://schemas.microsoft.com/office/drawing/2014/main" id="{52979A7E-14E4-315E-F31E-B4545202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AutoShape 92">
              <a:extLst>
                <a:ext uri="{FF2B5EF4-FFF2-40B4-BE49-F238E27FC236}">
                  <a16:creationId xmlns:a16="http://schemas.microsoft.com/office/drawing/2014/main" id="{C69EC0B8-C856-F2DA-AE41-6183598A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:a16="http://schemas.microsoft.com/office/drawing/2014/main" id="{B5F9B413-3C8E-FA20-B04C-C68253DC94CE}"/>
              </a:ext>
            </a:extLst>
          </p:cNvPr>
          <p:cNvGrpSpPr>
            <a:grpSpLocks/>
          </p:cNvGrpSpPr>
          <p:nvPr/>
        </p:nvGrpSpPr>
        <p:grpSpPr bwMode="auto">
          <a:xfrm>
            <a:off x="2315660" y="4050453"/>
            <a:ext cx="1097798" cy="223330"/>
            <a:chOff x="2105" y="3260"/>
            <a:chExt cx="757" cy="154"/>
          </a:xfrm>
        </p:grpSpPr>
        <p:sp>
          <p:nvSpPr>
            <p:cNvPr id="17" name="AutoShape 94">
              <a:extLst>
                <a:ext uri="{FF2B5EF4-FFF2-40B4-BE49-F238E27FC236}">
                  <a16:creationId xmlns:a16="http://schemas.microsoft.com/office/drawing/2014/main" id="{9DFBE52B-D99E-BC1E-587D-2B225897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Text Box 95">
              <a:extLst>
                <a:ext uri="{FF2B5EF4-FFF2-40B4-BE49-F238E27FC236}">
                  <a16:creationId xmlns:a16="http://schemas.microsoft.com/office/drawing/2014/main" id="{BDCFBA4A-CFBA-074D-5572-7C9018AD2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0C8B0CB-4B81-D21C-661B-97865EEFFC33}"/>
              </a:ext>
            </a:extLst>
          </p:cNvPr>
          <p:cNvGrpSpPr/>
          <p:nvPr/>
        </p:nvGrpSpPr>
        <p:grpSpPr>
          <a:xfrm>
            <a:off x="3236534" y="4824859"/>
            <a:ext cx="1496602" cy="1496602"/>
            <a:chOff x="3236534" y="4824859"/>
            <a:chExt cx="1496602" cy="1496602"/>
          </a:xfrm>
        </p:grpSpPr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CF839B28-2801-1EAC-F3C5-73E95D962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534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id="{C6AB5E41-945C-2874-D021-384500D55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741" y="5040938"/>
              <a:ext cx="1416842" cy="71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Definición del problema y objetivos</a:t>
              </a:r>
            </a:p>
          </p:txBody>
        </p:sp>
      </p:grpSp>
      <p:grpSp>
        <p:nvGrpSpPr>
          <p:cNvPr id="26" name="Group 62">
            <a:extLst>
              <a:ext uri="{FF2B5EF4-FFF2-40B4-BE49-F238E27FC236}">
                <a16:creationId xmlns:a16="http://schemas.microsoft.com/office/drawing/2014/main" id="{F44DC1CF-9499-EF11-A332-26107D57BFC5}"/>
              </a:ext>
            </a:extLst>
          </p:cNvPr>
          <p:cNvGrpSpPr>
            <a:grpSpLocks/>
          </p:cNvGrpSpPr>
          <p:nvPr/>
        </p:nvGrpSpPr>
        <p:grpSpPr bwMode="auto">
          <a:xfrm>
            <a:off x="3120518" y="5793590"/>
            <a:ext cx="835313" cy="237832"/>
            <a:chOff x="1607" y="3063"/>
            <a:chExt cx="576" cy="164"/>
          </a:xfrm>
        </p:grpSpPr>
        <p:sp>
          <p:nvSpPr>
            <p:cNvPr id="33" name="AutoShape 59">
              <a:extLst>
                <a:ext uri="{FF2B5EF4-FFF2-40B4-BE49-F238E27FC236}">
                  <a16:creationId xmlns:a16="http://schemas.microsoft.com/office/drawing/2014/main" id="{22CD7027-E378-3905-7F97-EA867E14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" name="AutoShape 46">
              <a:extLst>
                <a:ext uri="{FF2B5EF4-FFF2-40B4-BE49-F238E27FC236}">
                  <a16:creationId xmlns:a16="http://schemas.microsoft.com/office/drawing/2014/main" id="{D66C9DB7-3FB4-C69F-F123-156B1DBAC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27" name="Group 61">
            <a:extLst>
              <a:ext uri="{FF2B5EF4-FFF2-40B4-BE49-F238E27FC236}">
                <a16:creationId xmlns:a16="http://schemas.microsoft.com/office/drawing/2014/main" id="{3EF6C49E-5C52-5476-BBCD-CF0AC15A98B0}"/>
              </a:ext>
            </a:extLst>
          </p:cNvPr>
          <p:cNvGrpSpPr>
            <a:grpSpLocks/>
          </p:cNvGrpSpPr>
          <p:nvPr/>
        </p:nvGrpSpPr>
        <p:grpSpPr bwMode="auto">
          <a:xfrm>
            <a:off x="4031241" y="5793590"/>
            <a:ext cx="835313" cy="237832"/>
            <a:chOff x="2327" y="3066"/>
            <a:chExt cx="576" cy="164"/>
          </a:xfrm>
        </p:grpSpPr>
        <p:sp>
          <p:nvSpPr>
            <p:cNvPr id="31" name="AutoShape 60">
              <a:extLst>
                <a:ext uri="{FF2B5EF4-FFF2-40B4-BE49-F238E27FC236}">
                  <a16:creationId xmlns:a16="http://schemas.microsoft.com/office/drawing/2014/main" id="{620DB790-376F-996E-D9E0-7B31B956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AutoShape 49">
              <a:extLst>
                <a:ext uri="{FF2B5EF4-FFF2-40B4-BE49-F238E27FC236}">
                  <a16:creationId xmlns:a16="http://schemas.microsoft.com/office/drawing/2014/main" id="{7DA80BDA-19BC-60A7-AD0E-56753B31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3502C59-74AD-89EF-B567-AFF191C80282}"/>
              </a:ext>
            </a:extLst>
          </p:cNvPr>
          <p:cNvGrpSpPr/>
          <p:nvPr/>
        </p:nvGrpSpPr>
        <p:grpSpPr>
          <a:xfrm>
            <a:off x="3442462" y="6061480"/>
            <a:ext cx="1097798" cy="235328"/>
            <a:chOff x="3442462" y="6061480"/>
            <a:chExt cx="1097798" cy="235328"/>
          </a:xfrm>
        </p:grpSpPr>
        <p:sp>
          <p:nvSpPr>
            <p:cNvPr id="29" name="AutoShape 50">
              <a:extLst>
                <a:ext uri="{FF2B5EF4-FFF2-40B4-BE49-F238E27FC236}">
                  <a16:creationId xmlns:a16="http://schemas.microsoft.com/office/drawing/2014/main" id="{DBCB2823-B342-CE8D-18A2-CBE16F2A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Text Box 51">
              <a:extLst>
                <a:ext uri="{FF2B5EF4-FFF2-40B4-BE49-F238E27FC236}">
                  <a16:creationId xmlns:a16="http://schemas.microsoft.com/office/drawing/2014/main" id="{51185378-28C4-0992-9738-DA75F71EC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013D2B-15D1-E34E-DB38-023CED8FD921}"/>
              </a:ext>
            </a:extLst>
          </p:cNvPr>
          <p:cNvGrpSpPr/>
          <p:nvPr/>
        </p:nvGrpSpPr>
        <p:grpSpPr>
          <a:xfrm>
            <a:off x="5446633" y="4824859"/>
            <a:ext cx="1782291" cy="1496602"/>
            <a:chOff x="5446633" y="4824859"/>
            <a:chExt cx="1782291" cy="1496602"/>
          </a:xfrm>
        </p:grpSpPr>
        <p:sp>
          <p:nvSpPr>
            <p:cNvPr id="36" name="Oval 64">
              <a:extLst>
                <a:ext uri="{FF2B5EF4-FFF2-40B4-BE49-F238E27FC236}">
                  <a16:creationId xmlns:a16="http://schemas.microsoft.com/office/drawing/2014/main" id="{7AF65B15-E86C-444E-45D1-1C59E1AC6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0202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5591118C-4924-2341-FD66-AE4335E1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6633" y="5178707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datos y modelización</a:t>
              </a:r>
            </a:p>
          </p:txBody>
        </p:sp>
      </p:grpSp>
      <p:grpSp>
        <p:nvGrpSpPr>
          <p:cNvPr id="38" name="Group 65">
            <a:extLst>
              <a:ext uri="{FF2B5EF4-FFF2-40B4-BE49-F238E27FC236}">
                <a16:creationId xmlns:a16="http://schemas.microsoft.com/office/drawing/2014/main" id="{9185400F-4993-8BFF-0423-7FEBACD8A85A}"/>
              </a:ext>
            </a:extLst>
          </p:cNvPr>
          <p:cNvGrpSpPr>
            <a:grpSpLocks/>
          </p:cNvGrpSpPr>
          <p:nvPr/>
        </p:nvGrpSpPr>
        <p:grpSpPr bwMode="auto">
          <a:xfrm>
            <a:off x="5919397" y="5793590"/>
            <a:ext cx="835313" cy="237832"/>
            <a:chOff x="2327" y="3066"/>
            <a:chExt cx="576" cy="164"/>
          </a:xfrm>
        </p:grpSpPr>
        <p:sp>
          <p:nvSpPr>
            <p:cNvPr id="39" name="AutoShape 66">
              <a:extLst>
                <a:ext uri="{FF2B5EF4-FFF2-40B4-BE49-F238E27FC236}">
                  <a16:creationId xmlns:a16="http://schemas.microsoft.com/office/drawing/2014/main" id="{708DFEEB-BE1F-291A-DFBD-CA0E2FF5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AutoShape 67">
              <a:extLst>
                <a:ext uri="{FF2B5EF4-FFF2-40B4-BE49-F238E27FC236}">
                  <a16:creationId xmlns:a16="http://schemas.microsoft.com/office/drawing/2014/main" id="{064F53DE-3CE6-A490-C332-2027600E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9A35C0B-A4A1-1AE8-131A-08DAFCCD2D8B}"/>
              </a:ext>
            </a:extLst>
          </p:cNvPr>
          <p:cNvGrpSpPr/>
          <p:nvPr/>
        </p:nvGrpSpPr>
        <p:grpSpPr>
          <a:xfrm>
            <a:off x="6460321" y="2887396"/>
            <a:ext cx="1782291" cy="1496602"/>
            <a:chOff x="6460321" y="2887396"/>
            <a:chExt cx="1782291" cy="1496602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E6C92010-34AC-668C-C87B-1ED4DBE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40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50CF0769-45E4-6BC7-B0FD-BEBE755AD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21" y="3177435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Análisis, interpretación</a:t>
              </a:r>
            </a:p>
          </p:txBody>
        </p:sp>
      </p:grpSp>
      <p:grpSp>
        <p:nvGrpSpPr>
          <p:cNvPr id="44" name="Group 69">
            <a:extLst>
              <a:ext uri="{FF2B5EF4-FFF2-40B4-BE49-F238E27FC236}">
                <a16:creationId xmlns:a16="http://schemas.microsoft.com/office/drawing/2014/main" id="{887EC992-6915-BA7A-D1E1-ED13BEE542DD}"/>
              </a:ext>
            </a:extLst>
          </p:cNvPr>
          <p:cNvGrpSpPr>
            <a:grpSpLocks/>
          </p:cNvGrpSpPr>
          <p:nvPr/>
        </p:nvGrpSpPr>
        <p:grpSpPr bwMode="auto">
          <a:xfrm>
            <a:off x="6934535" y="3791395"/>
            <a:ext cx="835313" cy="237832"/>
            <a:chOff x="2327" y="3066"/>
            <a:chExt cx="576" cy="164"/>
          </a:xfrm>
        </p:grpSpPr>
        <p:sp>
          <p:nvSpPr>
            <p:cNvPr id="45" name="AutoShape 70">
              <a:extLst>
                <a:ext uri="{FF2B5EF4-FFF2-40B4-BE49-F238E27FC236}">
                  <a16:creationId xmlns:a16="http://schemas.microsoft.com/office/drawing/2014/main" id="{019FDD65-0595-3535-1F35-97A5D992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" name="AutoShape 71">
              <a:extLst>
                <a:ext uri="{FF2B5EF4-FFF2-40B4-BE49-F238E27FC236}">
                  <a16:creationId xmlns:a16="http://schemas.microsoft.com/office/drawing/2014/main" id="{FC9C0374-A448-9EC8-5D28-1FBA1CEF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12EFB91-D965-AF52-F17E-080EBC9D1A87}"/>
              </a:ext>
            </a:extLst>
          </p:cNvPr>
          <p:cNvGrpSpPr/>
          <p:nvPr/>
        </p:nvGrpSpPr>
        <p:grpSpPr>
          <a:xfrm>
            <a:off x="5541423" y="924754"/>
            <a:ext cx="1496602" cy="1496602"/>
            <a:chOff x="5541423" y="924754"/>
            <a:chExt cx="1496602" cy="1496602"/>
          </a:xfrm>
        </p:grpSpPr>
        <p:sp>
          <p:nvSpPr>
            <p:cNvPr id="48" name="Oval 72">
              <a:extLst>
                <a:ext uri="{FF2B5EF4-FFF2-40B4-BE49-F238E27FC236}">
                  <a16:creationId xmlns:a16="http://schemas.microsoft.com/office/drawing/2014/main" id="{D1E53900-9378-AFAB-5C88-34EF15BA5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423" y="924754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119992F2-03F5-6E27-51DA-7CBB47A0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6833" y="1178538"/>
              <a:ext cx="134433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decisiones</a:t>
              </a:r>
            </a:p>
          </p:txBody>
        </p:sp>
      </p:grpSp>
      <p:grpSp>
        <p:nvGrpSpPr>
          <p:cNvPr id="50" name="Group 73">
            <a:extLst>
              <a:ext uri="{FF2B5EF4-FFF2-40B4-BE49-F238E27FC236}">
                <a16:creationId xmlns:a16="http://schemas.microsoft.com/office/drawing/2014/main" id="{76C21FE3-55EA-80E9-A634-D9D3467813E2}"/>
              </a:ext>
            </a:extLst>
          </p:cNvPr>
          <p:cNvGrpSpPr>
            <a:grpSpLocks/>
          </p:cNvGrpSpPr>
          <p:nvPr/>
        </p:nvGrpSpPr>
        <p:grpSpPr bwMode="auto">
          <a:xfrm>
            <a:off x="5431208" y="1796322"/>
            <a:ext cx="835313" cy="237832"/>
            <a:chOff x="1607" y="3063"/>
            <a:chExt cx="576" cy="164"/>
          </a:xfrm>
        </p:grpSpPr>
        <p:sp>
          <p:nvSpPr>
            <p:cNvPr id="54" name="AutoShape 74">
              <a:extLst>
                <a:ext uri="{FF2B5EF4-FFF2-40B4-BE49-F238E27FC236}">
                  <a16:creationId xmlns:a16="http://schemas.microsoft.com/office/drawing/2014/main" id="{DEF5B1E6-2455-F0E8-EC5F-178AF5AA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5" name="AutoShape 75">
              <a:extLst>
                <a:ext uri="{FF2B5EF4-FFF2-40B4-BE49-F238E27FC236}">
                  <a16:creationId xmlns:a16="http://schemas.microsoft.com/office/drawing/2014/main" id="{93306F7E-CE18-35DB-7B4B-C898067E5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51" name="Group 76">
            <a:extLst>
              <a:ext uri="{FF2B5EF4-FFF2-40B4-BE49-F238E27FC236}">
                <a16:creationId xmlns:a16="http://schemas.microsoft.com/office/drawing/2014/main" id="{06A5B224-5736-3425-0096-B7D7A3D4CB07}"/>
              </a:ext>
            </a:extLst>
          </p:cNvPr>
          <p:cNvGrpSpPr>
            <a:grpSpLocks/>
          </p:cNvGrpSpPr>
          <p:nvPr/>
        </p:nvGrpSpPr>
        <p:grpSpPr bwMode="auto">
          <a:xfrm>
            <a:off x="6192561" y="1796322"/>
            <a:ext cx="1097798" cy="223330"/>
            <a:chOff x="2105" y="3260"/>
            <a:chExt cx="757" cy="154"/>
          </a:xfrm>
        </p:grpSpPr>
        <p:sp>
          <p:nvSpPr>
            <p:cNvPr id="52" name="AutoShape 77">
              <a:extLst>
                <a:ext uri="{FF2B5EF4-FFF2-40B4-BE49-F238E27FC236}">
                  <a16:creationId xmlns:a16="http://schemas.microsoft.com/office/drawing/2014/main" id="{F5C44C48-9D06-346E-570F-A153D98F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Text Box 78">
              <a:extLst>
                <a:ext uri="{FF2B5EF4-FFF2-40B4-BE49-F238E27FC236}">
                  <a16:creationId xmlns:a16="http://schemas.microsoft.com/office/drawing/2014/main" id="{8AF50BA0-14EC-3FBA-CD9F-EA1E9091A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6" name="AutoShape 119">
            <a:extLst>
              <a:ext uri="{FF2B5EF4-FFF2-40B4-BE49-F238E27FC236}">
                <a16:creationId xmlns:a16="http://schemas.microsoft.com/office/drawing/2014/main" id="{206112BD-20F9-8EA2-C1F5-59FBAD0305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39064" y="5393336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AutoShape 120">
            <a:extLst>
              <a:ext uri="{FF2B5EF4-FFF2-40B4-BE49-F238E27FC236}">
                <a16:creationId xmlns:a16="http://schemas.microsoft.com/office/drawing/2014/main" id="{179ED4C8-B001-F2C3-BFA5-8C583FE1E42B}"/>
              </a:ext>
            </a:extLst>
          </p:cNvPr>
          <p:cNvSpPr>
            <a:spLocks noChangeArrowheads="1"/>
          </p:cNvSpPr>
          <p:nvPr/>
        </p:nvSpPr>
        <p:spPr bwMode="auto">
          <a:xfrm rot="1898787">
            <a:off x="6660448" y="4340493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8" name="AutoShape 121">
            <a:extLst>
              <a:ext uri="{FF2B5EF4-FFF2-40B4-BE49-F238E27FC236}">
                <a16:creationId xmlns:a16="http://schemas.microsoft.com/office/drawing/2014/main" id="{0B691AED-017C-166F-1937-4D5FE2F87E30}"/>
              </a:ext>
            </a:extLst>
          </p:cNvPr>
          <p:cNvSpPr>
            <a:spLocks noChangeArrowheads="1"/>
          </p:cNvSpPr>
          <p:nvPr/>
        </p:nvSpPr>
        <p:spPr bwMode="auto">
          <a:xfrm rot="19515432">
            <a:off x="6741659" y="2262362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AutoShape 122">
            <a:extLst>
              <a:ext uri="{FF2B5EF4-FFF2-40B4-BE49-F238E27FC236}">
                <a16:creationId xmlns:a16="http://schemas.microsoft.com/office/drawing/2014/main" id="{A49DF1E8-3AA4-4A8E-7AEA-B7D436780D95}"/>
              </a:ext>
            </a:extLst>
          </p:cNvPr>
          <p:cNvSpPr>
            <a:spLocks noChangeArrowheads="1"/>
          </p:cNvSpPr>
          <p:nvPr/>
        </p:nvSpPr>
        <p:spPr bwMode="auto">
          <a:xfrm rot="15881557">
            <a:off x="4857853" y="113120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0" name="Agrupar 3">
            <a:extLst>
              <a:ext uri="{FF2B5EF4-FFF2-40B4-BE49-F238E27FC236}">
                <a16:creationId xmlns:a16="http://schemas.microsoft.com/office/drawing/2014/main" id="{F654E2C4-FD9A-61BD-A985-F362E042766B}"/>
              </a:ext>
            </a:extLst>
          </p:cNvPr>
          <p:cNvGrpSpPr/>
          <p:nvPr/>
        </p:nvGrpSpPr>
        <p:grpSpPr>
          <a:xfrm>
            <a:off x="907519" y="1392335"/>
            <a:ext cx="2666911" cy="5458539"/>
            <a:chOff x="596900" y="884238"/>
            <a:chExt cx="2919413" cy="5975350"/>
          </a:xfrm>
        </p:grpSpPr>
        <p:sp>
          <p:nvSpPr>
            <p:cNvPr id="61" name="Rectangle 134">
              <a:extLst>
                <a:ext uri="{FF2B5EF4-FFF2-40B4-BE49-F238E27FC236}">
                  <a16:creationId xmlns:a16="http://schemas.microsoft.com/office/drawing/2014/main" id="{DFCB95E1-B9C2-0953-B4AB-FD248234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15344" y="-305593"/>
              <a:ext cx="211137" cy="259080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Rectangle 128">
              <a:extLst>
                <a:ext uri="{FF2B5EF4-FFF2-40B4-BE49-F238E27FC236}">
                  <a16:creationId xmlns:a16="http://schemas.microsoft.com/office/drawing/2014/main" id="{72EE4645-D613-E2C5-5EAA-2684B0A6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885825"/>
              <a:ext cx="211137" cy="597376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AutoShape 136">
              <a:extLst>
                <a:ext uri="{FF2B5EF4-FFF2-40B4-BE49-F238E27FC236}">
                  <a16:creationId xmlns:a16="http://schemas.microsoft.com/office/drawing/2014/main" id="{1315D220-204F-9CBD-3292-15150A1495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6900" y="1978025"/>
              <a:ext cx="612775" cy="55245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4" name="CuadroTexto 1">
            <a:extLst>
              <a:ext uri="{FF2B5EF4-FFF2-40B4-BE49-F238E27FC236}">
                <a16:creationId xmlns:a16="http://schemas.microsoft.com/office/drawing/2014/main" id="{492E6D6D-6D4B-5441-3B2B-F52756FBFB10}"/>
              </a:ext>
            </a:extLst>
          </p:cNvPr>
          <p:cNvSpPr txBox="1"/>
          <p:nvPr/>
        </p:nvSpPr>
        <p:spPr>
          <a:xfrm>
            <a:off x="4208166" y="3151459"/>
            <a:ext cx="1954864" cy="64666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s-E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rgbClr val="808080"/>
                </a:solidFill>
                <a:latin typeface="Meta" charset="0"/>
                <a:ea typeface="ＭＳ Ｐゴシック" charset="0"/>
                <a:cs typeface="Arial" charset="0"/>
              </a:defRPr>
            </a:lvl1pPr>
          </a:lstStyle>
          <a:p>
            <a:r>
              <a:rPr lang="es-ES" sz="2000" dirty="0"/>
              <a:t>Gestión adaptativa</a:t>
            </a:r>
          </a:p>
        </p:txBody>
      </p: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A6974622-EFEC-1223-F3E2-CCFD426C4C3F}"/>
              </a:ext>
            </a:extLst>
          </p:cNvPr>
          <p:cNvGrpSpPr/>
          <p:nvPr/>
        </p:nvGrpSpPr>
        <p:grpSpPr>
          <a:xfrm>
            <a:off x="1062600" y="2271064"/>
            <a:ext cx="2426178" cy="1444395"/>
            <a:chOff x="776288" y="1855788"/>
            <a:chExt cx="2655887" cy="1581150"/>
          </a:xfrm>
        </p:grpSpPr>
        <p:sp>
          <p:nvSpPr>
            <p:cNvPr id="66" name="AutoShape 123">
              <a:extLst>
                <a:ext uri="{FF2B5EF4-FFF2-40B4-BE49-F238E27FC236}">
                  <a16:creationId xmlns:a16="http://schemas.microsoft.com/office/drawing/2014/main" id="{5F408363-8A0E-71F5-F211-B5D134FC6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890354">
              <a:off x="2892425" y="1855788"/>
              <a:ext cx="539750" cy="50800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7" name="Agrupar 4">
              <a:extLst>
                <a:ext uri="{FF2B5EF4-FFF2-40B4-BE49-F238E27FC236}">
                  <a16:creationId xmlns:a16="http://schemas.microsoft.com/office/drawing/2014/main" id="{1FE3C5FC-009D-072D-C124-4857401CB917}"/>
                </a:ext>
              </a:extLst>
            </p:cNvPr>
            <p:cNvGrpSpPr/>
            <p:nvPr/>
          </p:nvGrpSpPr>
          <p:grpSpPr>
            <a:xfrm>
              <a:off x="776288" y="3041650"/>
              <a:ext cx="1087437" cy="395288"/>
              <a:chOff x="763588" y="3041650"/>
              <a:chExt cx="1087437" cy="395288"/>
            </a:xfrm>
          </p:grpSpPr>
          <p:sp>
            <p:nvSpPr>
              <p:cNvPr id="68" name="AutoShape 129">
                <a:extLst>
                  <a:ext uri="{FF2B5EF4-FFF2-40B4-BE49-F238E27FC236}">
                    <a16:creationId xmlns:a16="http://schemas.microsoft.com/office/drawing/2014/main" id="{EA942328-DEDF-6B8F-8EF5-9F966BE9F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688" y="3041650"/>
                <a:ext cx="1049337" cy="395288"/>
              </a:xfrm>
              <a:prstGeom prst="rightArrow">
                <a:avLst>
                  <a:gd name="adj1" fmla="val 50204"/>
                  <a:gd name="adj2" fmla="val 63293"/>
                </a:avLst>
              </a:prstGeom>
              <a:solidFill>
                <a:srgbClr val="C0C0C0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Text Box 130">
                <a:extLst>
                  <a:ext uri="{FF2B5EF4-FFF2-40B4-BE49-F238E27FC236}">
                    <a16:creationId xmlns:a16="http://schemas.microsoft.com/office/drawing/2014/main" id="{65084DD0-C19F-A643-A505-F328E94D7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588" y="3144838"/>
                <a:ext cx="987425" cy="152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000" dirty="0">
                    <a:solidFill>
                      <a:srgbClr val="FFFFFF"/>
                    </a:solidFill>
                    <a:latin typeface="Meta" charset="0"/>
                    <a:ea typeface="ＭＳ Ｐゴシック" charset="0"/>
                    <a:cs typeface="Arial" charset="0"/>
                  </a:rPr>
                  <a:t>seguimiento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DF641C-F9AA-9697-51CE-867C6549813B}"/>
              </a:ext>
            </a:extLst>
          </p:cNvPr>
          <p:cNvGrpSpPr/>
          <p:nvPr/>
        </p:nvGrpSpPr>
        <p:grpSpPr>
          <a:xfrm>
            <a:off x="3071212" y="918030"/>
            <a:ext cx="1782291" cy="1496602"/>
            <a:chOff x="3071212" y="918030"/>
            <a:chExt cx="1782291" cy="1496602"/>
          </a:xfrm>
        </p:grpSpPr>
        <p:sp>
          <p:nvSpPr>
            <p:cNvPr id="71" name="Oval 79">
              <a:extLst>
                <a:ext uri="{FF2B5EF4-FFF2-40B4-BE49-F238E27FC236}">
                  <a16:creationId xmlns:a16="http://schemas.microsoft.com/office/drawing/2014/main" id="{9DBD988B-BF28-062A-8832-A3F71F0B5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331" y="918030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55C2D1A1-3A56-A77B-FA8B-12875B56D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212" y="1316834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Acción</a:t>
              </a:r>
            </a:p>
          </p:txBody>
        </p:sp>
      </p:grpSp>
      <p:grpSp>
        <p:nvGrpSpPr>
          <p:cNvPr id="73" name="Group 80">
            <a:extLst>
              <a:ext uri="{FF2B5EF4-FFF2-40B4-BE49-F238E27FC236}">
                <a16:creationId xmlns:a16="http://schemas.microsoft.com/office/drawing/2014/main" id="{39FBF88C-D3EC-6650-B616-1F4F33B04558}"/>
              </a:ext>
            </a:extLst>
          </p:cNvPr>
          <p:cNvGrpSpPr>
            <a:grpSpLocks/>
          </p:cNvGrpSpPr>
          <p:nvPr/>
        </p:nvGrpSpPr>
        <p:grpSpPr bwMode="auto">
          <a:xfrm>
            <a:off x="3055260" y="1870809"/>
            <a:ext cx="835313" cy="237832"/>
            <a:chOff x="1607" y="3063"/>
            <a:chExt cx="576" cy="164"/>
          </a:xfrm>
        </p:grpSpPr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id="{5D0D10C0-32FF-A1B8-2668-5A078EDD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8" name="AutoShape 82">
              <a:extLst>
                <a:ext uri="{FF2B5EF4-FFF2-40B4-BE49-F238E27FC236}">
                  <a16:creationId xmlns:a16="http://schemas.microsoft.com/office/drawing/2014/main" id="{440B3F57-BF09-4FB3-FFE3-90A11D1B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74" name="Group 83">
            <a:extLst>
              <a:ext uri="{FF2B5EF4-FFF2-40B4-BE49-F238E27FC236}">
                <a16:creationId xmlns:a16="http://schemas.microsoft.com/office/drawing/2014/main" id="{CCB59BDC-8301-C587-344D-6C9D50EEFAC0}"/>
              </a:ext>
            </a:extLst>
          </p:cNvPr>
          <p:cNvGrpSpPr>
            <a:grpSpLocks/>
          </p:cNvGrpSpPr>
          <p:nvPr/>
        </p:nvGrpSpPr>
        <p:grpSpPr bwMode="auto">
          <a:xfrm>
            <a:off x="3816613" y="1870809"/>
            <a:ext cx="1097798" cy="223330"/>
            <a:chOff x="2105" y="3260"/>
            <a:chExt cx="757" cy="154"/>
          </a:xfrm>
        </p:grpSpPr>
        <p:sp>
          <p:nvSpPr>
            <p:cNvPr id="75" name="AutoShape 84">
              <a:extLst>
                <a:ext uri="{FF2B5EF4-FFF2-40B4-BE49-F238E27FC236}">
                  <a16:creationId xmlns:a16="http://schemas.microsoft.com/office/drawing/2014/main" id="{6490A102-184F-C910-3367-FA0309C1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Text Box 85">
              <a:extLst>
                <a:ext uri="{FF2B5EF4-FFF2-40B4-BE49-F238E27FC236}">
                  <a16:creationId xmlns:a16="http://schemas.microsoft.com/office/drawing/2014/main" id="{D88028BF-5205-7ED6-7F0B-ADC8FAE8F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79" name="AutoShape 119">
            <a:extLst>
              <a:ext uri="{FF2B5EF4-FFF2-40B4-BE49-F238E27FC236}">
                <a16:creationId xmlns:a16="http://schemas.microsoft.com/office/drawing/2014/main" id="{61997B50-EC21-4D43-213E-26D6B12AB76A}"/>
              </a:ext>
            </a:extLst>
          </p:cNvPr>
          <p:cNvSpPr>
            <a:spLocks noChangeArrowheads="1"/>
          </p:cNvSpPr>
          <p:nvPr/>
        </p:nvSpPr>
        <p:spPr bwMode="auto">
          <a:xfrm rot="8804253">
            <a:off x="3092449" y="447454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80" name="Agrupar 9">
            <a:extLst>
              <a:ext uri="{FF2B5EF4-FFF2-40B4-BE49-F238E27FC236}">
                <a16:creationId xmlns:a16="http://schemas.microsoft.com/office/drawing/2014/main" id="{CE83ADDC-C763-0A35-321F-FB78229BB72B}"/>
              </a:ext>
            </a:extLst>
          </p:cNvPr>
          <p:cNvGrpSpPr/>
          <p:nvPr/>
        </p:nvGrpSpPr>
        <p:grpSpPr>
          <a:xfrm>
            <a:off x="0" y="5384817"/>
            <a:ext cx="9144000" cy="1474849"/>
            <a:chOff x="-396543" y="5243513"/>
            <a:chExt cx="10009750" cy="1614487"/>
          </a:xfrm>
        </p:grpSpPr>
        <p:sp>
          <p:nvSpPr>
            <p:cNvPr id="81" name="Text Box 38">
              <a:extLst>
                <a:ext uri="{FF2B5EF4-FFF2-40B4-BE49-F238E27FC236}">
                  <a16:creationId xmlns:a16="http://schemas.microsoft.com/office/drawing/2014/main" id="{5C47051E-5847-B11E-7D79-C0DBDEB47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785" y="5243513"/>
              <a:ext cx="1257300" cy="471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Territorio gestionado</a:t>
              </a:r>
            </a:p>
          </p:txBody>
        </p:sp>
        <p:grpSp>
          <p:nvGrpSpPr>
            <p:cNvPr id="82" name="Agrupar 8">
              <a:extLst>
                <a:ext uri="{FF2B5EF4-FFF2-40B4-BE49-F238E27FC236}">
                  <a16:creationId xmlns:a16="http://schemas.microsoft.com/office/drawing/2014/main" id="{6CDE838F-404C-B7E4-A43F-0E0359880C99}"/>
                </a:ext>
              </a:extLst>
            </p:cNvPr>
            <p:cNvGrpSpPr/>
            <p:nvPr/>
          </p:nvGrpSpPr>
          <p:grpSpPr>
            <a:xfrm>
              <a:off x="-396543" y="5962455"/>
              <a:ext cx="10009750" cy="895545"/>
              <a:chOff x="-396543" y="5962455"/>
              <a:chExt cx="10009750" cy="895545"/>
            </a:xfrm>
          </p:grpSpPr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B3DAF597-0E13-30B1-D3E4-60C214CA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6543" y="6146294"/>
                <a:ext cx="10009750" cy="711706"/>
              </a:xfrm>
              <a:custGeom>
                <a:avLst/>
                <a:gdLst>
                  <a:gd name="T0" fmla="*/ 0 w 5796"/>
                  <a:gd name="T1" fmla="*/ 830471677 h 1280"/>
                  <a:gd name="T2" fmla="*/ 0 w 5796"/>
                  <a:gd name="T3" fmla="*/ 0 h 1280"/>
                  <a:gd name="T4" fmla="*/ 2147483647 w 5796"/>
                  <a:gd name="T5" fmla="*/ 830471677 h 1280"/>
                  <a:gd name="T6" fmla="*/ 2147483647 w 5796"/>
                  <a:gd name="T7" fmla="*/ 830471677 h 1280"/>
                  <a:gd name="T8" fmla="*/ 2147483647 w 5796"/>
                  <a:gd name="T9" fmla="*/ 830471677 h 1280"/>
                  <a:gd name="T10" fmla="*/ 2147483647 w 5796"/>
                  <a:gd name="T11" fmla="*/ 830471677 h 1280"/>
                  <a:gd name="T12" fmla="*/ 2147483647 w 5796"/>
                  <a:gd name="T13" fmla="*/ 830471677 h 1280"/>
                  <a:gd name="T14" fmla="*/ 2147483647 w 5796"/>
                  <a:gd name="T15" fmla="*/ 830471677 h 1280"/>
                  <a:gd name="T16" fmla="*/ 2147483647 w 5796"/>
                  <a:gd name="T17" fmla="*/ 830471677 h 1280"/>
                  <a:gd name="T18" fmla="*/ 2147483647 w 5796"/>
                  <a:gd name="T19" fmla="*/ 830471677 h 1280"/>
                  <a:gd name="T20" fmla="*/ 2147483647 w 5796"/>
                  <a:gd name="T21" fmla="*/ 830471677 h 1280"/>
                  <a:gd name="T22" fmla="*/ 2147483647 w 5796"/>
                  <a:gd name="T23" fmla="*/ 830471677 h 1280"/>
                  <a:gd name="T24" fmla="*/ 2147483647 w 5796"/>
                  <a:gd name="T25" fmla="*/ 830471677 h 1280"/>
                  <a:gd name="T26" fmla="*/ 2147483647 w 5796"/>
                  <a:gd name="T27" fmla="*/ 830471677 h 1280"/>
                  <a:gd name="T28" fmla="*/ 2147483647 w 5796"/>
                  <a:gd name="T29" fmla="*/ 830471677 h 1280"/>
                  <a:gd name="T30" fmla="*/ 0 w 5796"/>
                  <a:gd name="T31" fmla="*/ 830471677 h 1280"/>
                  <a:gd name="T32" fmla="*/ 0 w 5796"/>
                  <a:gd name="T33" fmla="*/ 0 h 1280"/>
                  <a:gd name="T34" fmla="*/ 5796 w 5796"/>
                  <a:gd name="T35" fmla="*/ 128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T32" t="T33" r="T34" b="T35"/>
                <a:pathLst>
                  <a:path w="5796" h="1280">
                    <a:moveTo>
                      <a:pt x="0" y="1262"/>
                    </a:moveTo>
                    <a:lnTo>
                      <a:pt x="0" y="0"/>
                    </a:lnTo>
                    <a:lnTo>
                      <a:pt x="219" y="91"/>
                    </a:lnTo>
                    <a:lnTo>
                      <a:pt x="530" y="183"/>
                    </a:lnTo>
                    <a:lnTo>
                      <a:pt x="1006" y="320"/>
                    </a:lnTo>
                    <a:lnTo>
                      <a:pt x="1600" y="457"/>
                    </a:lnTo>
                    <a:lnTo>
                      <a:pt x="2066" y="512"/>
                    </a:lnTo>
                    <a:lnTo>
                      <a:pt x="2971" y="539"/>
                    </a:lnTo>
                    <a:lnTo>
                      <a:pt x="3511" y="567"/>
                    </a:lnTo>
                    <a:lnTo>
                      <a:pt x="4096" y="585"/>
                    </a:lnTo>
                    <a:lnTo>
                      <a:pt x="4690" y="686"/>
                    </a:lnTo>
                    <a:lnTo>
                      <a:pt x="5184" y="713"/>
                    </a:lnTo>
                    <a:lnTo>
                      <a:pt x="5476" y="768"/>
                    </a:lnTo>
                    <a:lnTo>
                      <a:pt x="5796" y="795"/>
                    </a:lnTo>
                    <a:lnTo>
                      <a:pt x="5796" y="1280"/>
                    </a:lnTo>
                    <a:lnTo>
                      <a:pt x="0" y="1262"/>
                    </a:lnTo>
                    <a:close/>
                  </a:path>
                </a:pathLst>
              </a:custGeom>
              <a:solidFill>
                <a:srgbClr val="B7C9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2841" tIns="36421" rIns="72841" bIns="36421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4" name="AutoShape 21">
                <a:extLst>
                  <a:ext uri="{FF2B5EF4-FFF2-40B4-BE49-F238E27FC236}">
                    <a16:creationId xmlns:a16="http://schemas.microsoft.com/office/drawing/2014/main" id="{7B488CA0-33F5-FDA2-194D-0D6E4CEBF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230" y="6100749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2147483647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2147483647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4"/>
                    </a:lnTo>
                    <a:lnTo>
                      <a:pt x="124" y="66"/>
                    </a:lnTo>
                    <a:lnTo>
                      <a:pt x="126" y="70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78"/>
                    </a:lnTo>
                    <a:lnTo>
                      <a:pt x="134" y="76"/>
                    </a:lnTo>
                    <a:lnTo>
                      <a:pt x="144" y="76"/>
                    </a:lnTo>
                    <a:lnTo>
                      <a:pt x="142" y="78"/>
                    </a:lnTo>
                    <a:lnTo>
                      <a:pt x="140" y="80"/>
                    </a:lnTo>
                    <a:lnTo>
                      <a:pt x="140" y="86"/>
                    </a:lnTo>
                    <a:lnTo>
                      <a:pt x="136" y="90"/>
                    </a:lnTo>
                    <a:lnTo>
                      <a:pt x="136" y="92"/>
                    </a:lnTo>
                    <a:lnTo>
                      <a:pt x="136" y="94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6"/>
                    </a:lnTo>
                    <a:lnTo>
                      <a:pt x="150" y="122"/>
                    </a:lnTo>
                    <a:lnTo>
                      <a:pt x="152" y="124"/>
                    </a:lnTo>
                    <a:lnTo>
                      <a:pt x="154" y="126"/>
                    </a:lnTo>
                    <a:lnTo>
                      <a:pt x="152" y="128"/>
                    </a:lnTo>
                    <a:lnTo>
                      <a:pt x="148" y="128"/>
                    </a:lnTo>
                    <a:lnTo>
                      <a:pt x="146" y="128"/>
                    </a:lnTo>
                    <a:lnTo>
                      <a:pt x="150" y="132"/>
                    </a:lnTo>
                    <a:lnTo>
                      <a:pt x="152" y="136"/>
                    </a:lnTo>
                    <a:lnTo>
                      <a:pt x="150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58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4"/>
                    </a:lnTo>
                    <a:lnTo>
                      <a:pt x="164" y="206"/>
                    </a:lnTo>
                    <a:lnTo>
                      <a:pt x="166" y="206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8" y="232"/>
                    </a:lnTo>
                    <a:lnTo>
                      <a:pt x="148" y="230"/>
                    </a:lnTo>
                    <a:lnTo>
                      <a:pt x="140" y="230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4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88" y="230"/>
                    </a:lnTo>
                    <a:lnTo>
                      <a:pt x="80" y="228"/>
                    </a:lnTo>
                    <a:lnTo>
                      <a:pt x="68" y="226"/>
                    </a:lnTo>
                    <a:lnTo>
                      <a:pt x="66" y="224"/>
                    </a:lnTo>
                    <a:lnTo>
                      <a:pt x="66" y="226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6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28" y="210"/>
                    </a:lnTo>
                    <a:lnTo>
                      <a:pt x="32" y="208"/>
                    </a:lnTo>
                    <a:lnTo>
                      <a:pt x="44" y="206"/>
                    </a:lnTo>
                    <a:lnTo>
                      <a:pt x="62" y="202"/>
                    </a:lnTo>
                    <a:lnTo>
                      <a:pt x="72" y="196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2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0" y="198"/>
                    </a:lnTo>
                    <a:lnTo>
                      <a:pt x="48" y="198"/>
                    </a:lnTo>
                    <a:lnTo>
                      <a:pt x="46" y="200"/>
                    </a:lnTo>
                    <a:lnTo>
                      <a:pt x="46" y="202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0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0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4" y="194"/>
                    </a:lnTo>
                    <a:lnTo>
                      <a:pt x="14" y="196"/>
                    </a:lnTo>
                    <a:lnTo>
                      <a:pt x="10" y="198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4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6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2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4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6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0"/>
                    </a:lnTo>
                    <a:lnTo>
                      <a:pt x="50" y="138"/>
                    </a:lnTo>
                    <a:lnTo>
                      <a:pt x="48" y="138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0" y="140"/>
                    </a:lnTo>
                    <a:lnTo>
                      <a:pt x="38" y="138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78" y="110"/>
                    </a:lnTo>
                    <a:lnTo>
                      <a:pt x="80" y="106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8" y="98"/>
                    </a:lnTo>
                    <a:lnTo>
                      <a:pt x="42" y="90"/>
                    </a:lnTo>
                    <a:lnTo>
                      <a:pt x="42" y="82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50" y="78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64" y="76"/>
                    </a:lnTo>
                    <a:lnTo>
                      <a:pt x="74" y="76"/>
                    </a:lnTo>
                    <a:lnTo>
                      <a:pt x="76" y="72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4" y="56"/>
                    </a:lnTo>
                    <a:lnTo>
                      <a:pt x="80" y="56"/>
                    </a:lnTo>
                    <a:lnTo>
                      <a:pt x="78" y="54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4" y="50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6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28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96" y="16"/>
                    </a:lnTo>
                    <a:lnTo>
                      <a:pt x="96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6"/>
                    </a:lnTo>
                    <a:lnTo>
                      <a:pt x="102" y="28"/>
                    </a:lnTo>
                    <a:lnTo>
                      <a:pt x="100" y="30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48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100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2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2"/>
                    </a:lnTo>
                    <a:lnTo>
                      <a:pt x="78" y="214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6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0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2"/>
                    </a:moveTo>
                    <a:lnTo>
                      <a:pt x="72" y="162"/>
                    </a:lnTo>
                    <a:lnTo>
                      <a:pt x="70" y="162"/>
                    </a:lnTo>
                    <a:lnTo>
                      <a:pt x="70" y="164"/>
                    </a:lnTo>
                    <a:lnTo>
                      <a:pt x="72" y="162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5" name="AutoShape 22">
                <a:extLst>
                  <a:ext uri="{FF2B5EF4-FFF2-40B4-BE49-F238E27FC236}">
                    <a16:creationId xmlns:a16="http://schemas.microsoft.com/office/drawing/2014/main" id="{C110D237-EBAF-FD8C-67FD-4F9FD4D4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010" y="6156136"/>
                <a:ext cx="224140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86" name="Group 23">
                <a:extLst>
                  <a:ext uri="{FF2B5EF4-FFF2-40B4-BE49-F238E27FC236}">
                    <a16:creationId xmlns:a16="http://schemas.microsoft.com/office/drawing/2014/main" id="{9D4AE808-066A-14F4-2401-685B5C0F1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5856" y="6033577"/>
                <a:ext cx="168105" cy="368855"/>
                <a:chOff x="926" y="7965"/>
                <a:chExt cx="126" cy="313"/>
              </a:xfrm>
            </p:grpSpPr>
            <p:sp>
              <p:nvSpPr>
                <p:cNvPr id="106" name="AutoShape 24">
                  <a:extLst>
                    <a:ext uri="{FF2B5EF4-FFF2-40B4-BE49-F238E27FC236}">
                      <a16:creationId xmlns:a16="http://schemas.microsoft.com/office/drawing/2014/main" id="{9C8D6270-25B4-82CC-F9B3-174F187B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" y="7965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7" name="AutoShape 25">
                  <a:extLst>
                    <a:ext uri="{FF2B5EF4-FFF2-40B4-BE49-F238E27FC236}">
                      <a16:creationId xmlns:a16="http://schemas.microsoft.com/office/drawing/2014/main" id="{756722A9-8774-4201-DE16-609B912E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8001"/>
                  <a:ext cx="55" cy="202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8" name="AutoShape 26">
                  <a:extLst>
                    <a:ext uri="{FF2B5EF4-FFF2-40B4-BE49-F238E27FC236}">
                      <a16:creationId xmlns:a16="http://schemas.microsoft.com/office/drawing/2014/main" id="{00A042E5-9292-B1F4-DAE8-BAF7F55A5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1" y="7978"/>
                  <a:ext cx="70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9" name="AutoShape 27">
                  <a:extLst>
                    <a:ext uri="{FF2B5EF4-FFF2-40B4-BE49-F238E27FC236}">
                      <a16:creationId xmlns:a16="http://schemas.microsoft.com/office/drawing/2014/main" id="{78F4152B-0783-BC7D-D5A2-1979785C8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7987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87" name="AutoShape 28">
                <a:extLst>
                  <a:ext uri="{FF2B5EF4-FFF2-40B4-BE49-F238E27FC236}">
                    <a16:creationId xmlns:a16="http://schemas.microsoft.com/office/drawing/2014/main" id="{FBD4E91C-F0FC-AE0D-F5F0-00D4AE54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599" y="6125496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8" name="AutoShape 29">
                <a:extLst>
                  <a:ext uri="{FF2B5EF4-FFF2-40B4-BE49-F238E27FC236}">
                    <a16:creationId xmlns:a16="http://schemas.microsoft.com/office/drawing/2014/main" id="{F3697B8A-C66A-115D-588D-0DEA4EA47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624" y="6139638"/>
                <a:ext cx="102731" cy="242761"/>
              </a:xfrm>
              <a:custGeom>
                <a:avLst/>
                <a:gdLst>
                  <a:gd name="T0" fmla="*/ 2147483647 w 88"/>
                  <a:gd name="T1" fmla="*/ 2147483647 h 208"/>
                  <a:gd name="T2" fmla="*/ 2147483647 w 88"/>
                  <a:gd name="T3" fmla="*/ 2147483647 h 208"/>
                  <a:gd name="T4" fmla="*/ 2147483647 w 88"/>
                  <a:gd name="T5" fmla="*/ 2147483647 h 208"/>
                  <a:gd name="T6" fmla="*/ 2147483647 w 88"/>
                  <a:gd name="T7" fmla="*/ 2147483647 h 208"/>
                  <a:gd name="T8" fmla="*/ 2147483647 w 88"/>
                  <a:gd name="T9" fmla="*/ 2147483647 h 208"/>
                  <a:gd name="T10" fmla="*/ 2147483647 w 88"/>
                  <a:gd name="T11" fmla="*/ 2147483647 h 208"/>
                  <a:gd name="T12" fmla="*/ 2147483647 w 88"/>
                  <a:gd name="T13" fmla="*/ 2147483647 h 208"/>
                  <a:gd name="T14" fmla="*/ 2147483647 w 88"/>
                  <a:gd name="T15" fmla="*/ 2147483647 h 208"/>
                  <a:gd name="T16" fmla="*/ 2147483647 w 88"/>
                  <a:gd name="T17" fmla="*/ 2147483647 h 208"/>
                  <a:gd name="T18" fmla="*/ 2147483647 w 88"/>
                  <a:gd name="T19" fmla="*/ 2147483647 h 208"/>
                  <a:gd name="T20" fmla="*/ 2147483647 w 88"/>
                  <a:gd name="T21" fmla="*/ 2147483647 h 208"/>
                  <a:gd name="T22" fmla="*/ 2147483647 w 88"/>
                  <a:gd name="T23" fmla="*/ 2147483647 h 208"/>
                  <a:gd name="T24" fmla="*/ 2147483647 w 88"/>
                  <a:gd name="T25" fmla="*/ 2147483647 h 208"/>
                  <a:gd name="T26" fmla="*/ 2147483647 w 88"/>
                  <a:gd name="T27" fmla="*/ 2147483647 h 208"/>
                  <a:gd name="T28" fmla="*/ 2147483647 w 88"/>
                  <a:gd name="T29" fmla="*/ 2147483647 h 208"/>
                  <a:gd name="T30" fmla="*/ 2147483647 w 88"/>
                  <a:gd name="T31" fmla="*/ 2147483647 h 208"/>
                  <a:gd name="T32" fmla="*/ 2147483647 w 88"/>
                  <a:gd name="T33" fmla="*/ 2147483647 h 208"/>
                  <a:gd name="T34" fmla="*/ 2147483647 w 88"/>
                  <a:gd name="T35" fmla="*/ 2147483647 h 208"/>
                  <a:gd name="T36" fmla="*/ 2147483647 w 88"/>
                  <a:gd name="T37" fmla="*/ 2147483647 h 208"/>
                  <a:gd name="T38" fmla="*/ 2147483647 w 88"/>
                  <a:gd name="T39" fmla="*/ 2147483647 h 208"/>
                  <a:gd name="T40" fmla="*/ 2147483647 w 88"/>
                  <a:gd name="T41" fmla="*/ 2147483647 h 208"/>
                  <a:gd name="T42" fmla="*/ 2147483647 w 88"/>
                  <a:gd name="T43" fmla="*/ 2147483647 h 208"/>
                  <a:gd name="T44" fmla="*/ 2147483647 w 88"/>
                  <a:gd name="T45" fmla="*/ 2147483647 h 208"/>
                  <a:gd name="T46" fmla="*/ 2147483647 w 88"/>
                  <a:gd name="T47" fmla="*/ 2147483647 h 208"/>
                  <a:gd name="T48" fmla="*/ 2147483647 w 88"/>
                  <a:gd name="T49" fmla="*/ 2147483647 h 208"/>
                  <a:gd name="T50" fmla="*/ 2147483647 w 88"/>
                  <a:gd name="T51" fmla="*/ 2147483647 h 208"/>
                  <a:gd name="T52" fmla="*/ 2147483647 w 88"/>
                  <a:gd name="T53" fmla="*/ 2147483647 h 208"/>
                  <a:gd name="T54" fmla="*/ 2147483647 w 88"/>
                  <a:gd name="T55" fmla="*/ 2147483647 h 208"/>
                  <a:gd name="T56" fmla="*/ 2147483647 w 88"/>
                  <a:gd name="T57" fmla="*/ 2147483647 h 208"/>
                  <a:gd name="T58" fmla="*/ 2147483647 w 88"/>
                  <a:gd name="T59" fmla="*/ 2147483647 h 208"/>
                  <a:gd name="T60" fmla="*/ 2147483647 w 88"/>
                  <a:gd name="T61" fmla="*/ 2147483647 h 208"/>
                  <a:gd name="T62" fmla="*/ 2147483647 w 88"/>
                  <a:gd name="T63" fmla="*/ 2147483647 h 208"/>
                  <a:gd name="T64" fmla="*/ 2147483647 w 88"/>
                  <a:gd name="T65" fmla="*/ 2147483647 h 208"/>
                  <a:gd name="T66" fmla="*/ 2147483647 w 88"/>
                  <a:gd name="T67" fmla="*/ 2147483647 h 208"/>
                  <a:gd name="T68" fmla="*/ 2147483647 w 88"/>
                  <a:gd name="T69" fmla="*/ 2147483647 h 208"/>
                  <a:gd name="T70" fmla="*/ 2147483647 w 88"/>
                  <a:gd name="T71" fmla="*/ 2147483647 h 208"/>
                  <a:gd name="T72" fmla="*/ 2147483647 w 88"/>
                  <a:gd name="T73" fmla="*/ 2147483647 h 208"/>
                  <a:gd name="T74" fmla="*/ 2147483647 w 88"/>
                  <a:gd name="T75" fmla="*/ 2147483647 h 208"/>
                  <a:gd name="T76" fmla="*/ 2147483647 w 88"/>
                  <a:gd name="T77" fmla="*/ 2147483647 h 208"/>
                  <a:gd name="T78" fmla="*/ 2147483647 w 88"/>
                  <a:gd name="T79" fmla="*/ 2147483647 h 208"/>
                  <a:gd name="T80" fmla="*/ 2147483647 w 88"/>
                  <a:gd name="T81" fmla="*/ 2147483647 h 208"/>
                  <a:gd name="T82" fmla="*/ 2147483647 w 88"/>
                  <a:gd name="T83" fmla="*/ 2147483647 h 208"/>
                  <a:gd name="T84" fmla="*/ 2147483647 w 88"/>
                  <a:gd name="T85" fmla="*/ 2147483647 h 208"/>
                  <a:gd name="T86" fmla="*/ 2147483647 w 88"/>
                  <a:gd name="T87" fmla="*/ 2147483647 h 208"/>
                  <a:gd name="T88" fmla="*/ 2147483647 w 88"/>
                  <a:gd name="T89" fmla="*/ 2147483647 h 208"/>
                  <a:gd name="T90" fmla="*/ 2147483647 w 88"/>
                  <a:gd name="T91" fmla="*/ 2147483647 h 208"/>
                  <a:gd name="T92" fmla="*/ 2147483647 w 88"/>
                  <a:gd name="T93" fmla="*/ 2147483647 h 208"/>
                  <a:gd name="T94" fmla="*/ 2147483647 w 88"/>
                  <a:gd name="T95" fmla="*/ 0 h 208"/>
                  <a:gd name="T96" fmla="*/ 2147483647 w 88"/>
                  <a:gd name="T97" fmla="*/ 2147483647 h 208"/>
                  <a:gd name="T98" fmla="*/ 2147483647 w 88"/>
                  <a:gd name="T99" fmla="*/ 2147483647 h 208"/>
                  <a:gd name="T100" fmla="*/ 2147483647 w 88"/>
                  <a:gd name="T101" fmla="*/ 2147483647 h 208"/>
                  <a:gd name="T102" fmla="*/ 2147483647 w 88"/>
                  <a:gd name="T103" fmla="*/ 2147483647 h 208"/>
                  <a:gd name="T104" fmla="*/ 0 w 88"/>
                  <a:gd name="T105" fmla="*/ 0 h 208"/>
                  <a:gd name="T106" fmla="*/ 88 w 88"/>
                  <a:gd name="T10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T104" t="T105" r="T106" b="T107"/>
                <a:pathLst>
                  <a:path w="88" h="208">
                    <a:moveTo>
                      <a:pt x="46" y="58"/>
                    </a:moveTo>
                    <a:lnTo>
                      <a:pt x="46" y="58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2"/>
                    </a:lnTo>
                    <a:lnTo>
                      <a:pt x="28" y="66"/>
                    </a:lnTo>
                    <a:lnTo>
                      <a:pt x="34" y="68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56" y="70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58" y="62"/>
                    </a:lnTo>
                    <a:lnTo>
                      <a:pt x="46" y="58"/>
                    </a:lnTo>
                    <a:close/>
                    <a:moveTo>
                      <a:pt x="70" y="206"/>
                    </a:moveTo>
                    <a:lnTo>
                      <a:pt x="70" y="206"/>
                    </a:lnTo>
                    <a:lnTo>
                      <a:pt x="62" y="206"/>
                    </a:lnTo>
                    <a:lnTo>
                      <a:pt x="54" y="206"/>
                    </a:lnTo>
                    <a:lnTo>
                      <a:pt x="54" y="202"/>
                    </a:lnTo>
                    <a:lnTo>
                      <a:pt x="56" y="200"/>
                    </a:lnTo>
                    <a:lnTo>
                      <a:pt x="62" y="200"/>
                    </a:lnTo>
                    <a:lnTo>
                      <a:pt x="70" y="202"/>
                    </a:lnTo>
                    <a:lnTo>
                      <a:pt x="74" y="206"/>
                    </a:lnTo>
                    <a:lnTo>
                      <a:pt x="70" y="206"/>
                    </a:lnTo>
                    <a:close/>
                    <a:moveTo>
                      <a:pt x="64" y="84"/>
                    </a:moveTo>
                    <a:lnTo>
                      <a:pt x="64" y="84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54" y="90"/>
                    </a:lnTo>
                    <a:lnTo>
                      <a:pt x="64" y="84"/>
                    </a:lnTo>
                    <a:close/>
                    <a:moveTo>
                      <a:pt x="38" y="116"/>
                    </a:moveTo>
                    <a:lnTo>
                      <a:pt x="38" y="116"/>
                    </a:lnTo>
                    <a:lnTo>
                      <a:pt x="16" y="126"/>
                    </a:lnTo>
                    <a:lnTo>
                      <a:pt x="8" y="130"/>
                    </a:lnTo>
                    <a:lnTo>
                      <a:pt x="16" y="126"/>
                    </a:lnTo>
                    <a:lnTo>
                      <a:pt x="28" y="122"/>
                    </a:lnTo>
                    <a:lnTo>
                      <a:pt x="34" y="122"/>
                    </a:lnTo>
                    <a:lnTo>
                      <a:pt x="38" y="124"/>
                    </a:lnTo>
                    <a:lnTo>
                      <a:pt x="40" y="124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38" y="116"/>
                    </a:lnTo>
                    <a:close/>
                    <a:moveTo>
                      <a:pt x="54" y="120"/>
                    </a:moveTo>
                    <a:lnTo>
                      <a:pt x="54" y="120"/>
                    </a:lnTo>
                    <a:lnTo>
                      <a:pt x="62" y="126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0" y="128"/>
                    </a:lnTo>
                    <a:lnTo>
                      <a:pt x="58" y="126"/>
                    </a:lnTo>
                    <a:lnTo>
                      <a:pt x="56" y="126"/>
                    </a:lnTo>
                    <a:lnTo>
                      <a:pt x="54" y="128"/>
                    </a:lnTo>
                    <a:lnTo>
                      <a:pt x="42" y="136"/>
                    </a:lnTo>
                    <a:lnTo>
                      <a:pt x="34" y="140"/>
                    </a:lnTo>
                    <a:lnTo>
                      <a:pt x="32" y="142"/>
                    </a:lnTo>
                    <a:lnTo>
                      <a:pt x="32" y="140"/>
                    </a:lnTo>
                    <a:lnTo>
                      <a:pt x="32" y="138"/>
                    </a:lnTo>
                    <a:lnTo>
                      <a:pt x="34" y="134"/>
                    </a:lnTo>
                    <a:lnTo>
                      <a:pt x="32" y="134"/>
                    </a:lnTo>
                    <a:lnTo>
                      <a:pt x="22" y="138"/>
                    </a:lnTo>
                    <a:lnTo>
                      <a:pt x="14" y="138"/>
                    </a:lnTo>
                    <a:lnTo>
                      <a:pt x="8" y="136"/>
                    </a:lnTo>
                    <a:lnTo>
                      <a:pt x="10" y="134"/>
                    </a:lnTo>
                    <a:lnTo>
                      <a:pt x="28" y="130"/>
                    </a:lnTo>
                    <a:lnTo>
                      <a:pt x="38" y="128"/>
                    </a:lnTo>
                    <a:lnTo>
                      <a:pt x="48" y="124"/>
                    </a:lnTo>
                    <a:lnTo>
                      <a:pt x="54" y="120"/>
                    </a:lnTo>
                    <a:close/>
                    <a:moveTo>
                      <a:pt x="44" y="142"/>
                    </a:moveTo>
                    <a:lnTo>
                      <a:pt x="44" y="142"/>
                    </a:lnTo>
                    <a:lnTo>
                      <a:pt x="24" y="154"/>
                    </a:lnTo>
                    <a:lnTo>
                      <a:pt x="20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6" y="162"/>
                    </a:lnTo>
                    <a:lnTo>
                      <a:pt x="32" y="160"/>
                    </a:lnTo>
                    <a:lnTo>
                      <a:pt x="36" y="158"/>
                    </a:lnTo>
                    <a:lnTo>
                      <a:pt x="36" y="160"/>
                    </a:lnTo>
                    <a:lnTo>
                      <a:pt x="34" y="164"/>
                    </a:lnTo>
                    <a:lnTo>
                      <a:pt x="36" y="166"/>
                    </a:lnTo>
                    <a:lnTo>
                      <a:pt x="44" y="170"/>
                    </a:lnTo>
                    <a:lnTo>
                      <a:pt x="50" y="176"/>
                    </a:lnTo>
                    <a:lnTo>
                      <a:pt x="54" y="182"/>
                    </a:lnTo>
                    <a:lnTo>
                      <a:pt x="54" y="184"/>
                    </a:lnTo>
                    <a:lnTo>
                      <a:pt x="52" y="186"/>
                    </a:lnTo>
                    <a:lnTo>
                      <a:pt x="38" y="186"/>
                    </a:lnTo>
                    <a:lnTo>
                      <a:pt x="20" y="190"/>
                    </a:lnTo>
                    <a:lnTo>
                      <a:pt x="12" y="192"/>
                    </a:lnTo>
                    <a:lnTo>
                      <a:pt x="6" y="196"/>
                    </a:lnTo>
                    <a:lnTo>
                      <a:pt x="2" y="202"/>
                    </a:lnTo>
                    <a:lnTo>
                      <a:pt x="0" y="208"/>
                    </a:lnTo>
                    <a:lnTo>
                      <a:pt x="4" y="206"/>
                    </a:lnTo>
                    <a:lnTo>
                      <a:pt x="8" y="204"/>
                    </a:lnTo>
                    <a:lnTo>
                      <a:pt x="10" y="200"/>
                    </a:lnTo>
                    <a:lnTo>
                      <a:pt x="14" y="200"/>
                    </a:lnTo>
                    <a:lnTo>
                      <a:pt x="22" y="200"/>
                    </a:lnTo>
                    <a:lnTo>
                      <a:pt x="28" y="198"/>
                    </a:lnTo>
                    <a:lnTo>
                      <a:pt x="28" y="200"/>
                    </a:lnTo>
                    <a:lnTo>
                      <a:pt x="20" y="206"/>
                    </a:lnTo>
                    <a:lnTo>
                      <a:pt x="28" y="204"/>
                    </a:lnTo>
                    <a:lnTo>
                      <a:pt x="36" y="202"/>
                    </a:lnTo>
                    <a:lnTo>
                      <a:pt x="52" y="196"/>
                    </a:lnTo>
                    <a:lnTo>
                      <a:pt x="58" y="194"/>
                    </a:lnTo>
                    <a:lnTo>
                      <a:pt x="66" y="194"/>
                    </a:lnTo>
                    <a:lnTo>
                      <a:pt x="72" y="196"/>
                    </a:lnTo>
                    <a:lnTo>
                      <a:pt x="80" y="204"/>
                    </a:lnTo>
                    <a:lnTo>
                      <a:pt x="82" y="204"/>
                    </a:lnTo>
                    <a:lnTo>
                      <a:pt x="84" y="204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0" y="194"/>
                    </a:lnTo>
                    <a:lnTo>
                      <a:pt x="72" y="190"/>
                    </a:lnTo>
                    <a:lnTo>
                      <a:pt x="66" y="186"/>
                    </a:lnTo>
                    <a:lnTo>
                      <a:pt x="64" y="184"/>
                    </a:lnTo>
                    <a:lnTo>
                      <a:pt x="66" y="182"/>
                    </a:lnTo>
                    <a:lnTo>
                      <a:pt x="74" y="174"/>
                    </a:lnTo>
                    <a:lnTo>
                      <a:pt x="76" y="170"/>
                    </a:lnTo>
                    <a:lnTo>
                      <a:pt x="74" y="170"/>
                    </a:lnTo>
                    <a:lnTo>
                      <a:pt x="62" y="176"/>
                    </a:lnTo>
                    <a:lnTo>
                      <a:pt x="58" y="176"/>
                    </a:lnTo>
                    <a:lnTo>
                      <a:pt x="58" y="174"/>
                    </a:lnTo>
                    <a:lnTo>
                      <a:pt x="62" y="164"/>
                    </a:lnTo>
                    <a:lnTo>
                      <a:pt x="60" y="160"/>
                    </a:lnTo>
                    <a:lnTo>
                      <a:pt x="60" y="158"/>
                    </a:lnTo>
                    <a:lnTo>
                      <a:pt x="48" y="160"/>
                    </a:lnTo>
                    <a:lnTo>
                      <a:pt x="46" y="160"/>
                    </a:lnTo>
                    <a:lnTo>
                      <a:pt x="46" y="158"/>
                    </a:lnTo>
                    <a:lnTo>
                      <a:pt x="44" y="154"/>
                    </a:lnTo>
                    <a:lnTo>
                      <a:pt x="44" y="148"/>
                    </a:lnTo>
                    <a:lnTo>
                      <a:pt x="44" y="144"/>
                    </a:lnTo>
                    <a:lnTo>
                      <a:pt x="44" y="142"/>
                    </a:lnTo>
                    <a:close/>
                    <a:moveTo>
                      <a:pt x="88" y="140"/>
                    </a:moveTo>
                    <a:lnTo>
                      <a:pt x="88" y="140"/>
                    </a:lnTo>
                    <a:lnTo>
                      <a:pt x="84" y="138"/>
                    </a:lnTo>
                    <a:lnTo>
                      <a:pt x="78" y="132"/>
                    </a:lnTo>
                    <a:lnTo>
                      <a:pt x="72" y="132"/>
                    </a:lnTo>
                    <a:lnTo>
                      <a:pt x="66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58" y="144"/>
                    </a:lnTo>
                    <a:lnTo>
                      <a:pt x="68" y="144"/>
                    </a:lnTo>
                    <a:lnTo>
                      <a:pt x="88" y="140"/>
                    </a:lnTo>
                    <a:close/>
                    <a:moveTo>
                      <a:pt x="62" y="4"/>
                    </a:moveTo>
                    <a:lnTo>
                      <a:pt x="62" y="4"/>
                    </a:lnTo>
                    <a:lnTo>
                      <a:pt x="62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8"/>
                    </a:lnTo>
                    <a:lnTo>
                      <a:pt x="56" y="22"/>
                    </a:lnTo>
                    <a:lnTo>
                      <a:pt x="56" y="26"/>
                    </a:lnTo>
                    <a:lnTo>
                      <a:pt x="54" y="30"/>
                    </a:lnTo>
                    <a:lnTo>
                      <a:pt x="50" y="28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2" y="24"/>
                    </a:lnTo>
                    <a:lnTo>
                      <a:pt x="42" y="30"/>
                    </a:lnTo>
                    <a:lnTo>
                      <a:pt x="48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58" y="22"/>
                    </a:lnTo>
                    <a:lnTo>
                      <a:pt x="58" y="14"/>
                    </a:lnTo>
                    <a:lnTo>
                      <a:pt x="60" y="8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99CF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9" name="AutoShape 30">
                <a:extLst>
                  <a:ext uri="{FF2B5EF4-FFF2-40B4-BE49-F238E27FC236}">
                    <a16:creationId xmlns:a16="http://schemas.microsoft.com/office/drawing/2014/main" id="{2120623F-0C1C-47F1-BA3A-22DF41842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711" y="6246877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0" name="AutoShape 31">
                <a:extLst>
                  <a:ext uri="{FF2B5EF4-FFF2-40B4-BE49-F238E27FC236}">
                    <a16:creationId xmlns:a16="http://schemas.microsoft.com/office/drawing/2014/main" id="{C9F2A1E4-7E84-FAA2-D24A-9381722E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621" y="6238627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1" name="Group 32">
                <a:extLst>
                  <a:ext uri="{FF2B5EF4-FFF2-40B4-BE49-F238E27FC236}">
                    <a16:creationId xmlns:a16="http://schemas.microsoft.com/office/drawing/2014/main" id="{963C7986-9EA9-BFD8-8567-5693B3443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9572" y="6146708"/>
                <a:ext cx="168105" cy="368855"/>
                <a:chOff x="1386" y="8061"/>
                <a:chExt cx="126" cy="313"/>
              </a:xfrm>
            </p:grpSpPr>
            <p:sp>
              <p:nvSpPr>
                <p:cNvPr id="102" name="AutoShape 33">
                  <a:extLst>
                    <a:ext uri="{FF2B5EF4-FFF2-40B4-BE49-F238E27FC236}">
                      <a16:creationId xmlns:a16="http://schemas.microsoft.com/office/drawing/2014/main" id="{98DF566E-5690-139F-A853-6366510ED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9" y="8061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3" name="AutoShape 34">
                  <a:extLst>
                    <a:ext uri="{FF2B5EF4-FFF2-40B4-BE49-F238E27FC236}">
                      <a16:creationId xmlns:a16="http://schemas.microsoft.com/office/drawing/2014/main" id="{7C288F4E-F26F-DBDF-9FDC-BA75AF653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5" y="8097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4" name="AutoShape 35">
                  <a:extLst>
                    <a:ext uri="{FF2B5EF4-FFF2-40B4-BE49-F238E27FC236}">
                      <a16:creationId xmlns:a16="http://schemas.microsoft.com/office/drawing/2014/main" id="{8562DE65-783A-93FA-8B8C-F8C68199E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8074"/>
                  <a:ext cx="70" cy="300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5" name="AutoShape 36">
                  <a:extLst>
                    <a:ext uri="{FF2B5EF4-FFF2-40B4-BE49-F238E27FC236}">
                      <a16:creationId xmlns:a16="http://schemas.microsoft.com/office/drawing/2014/main" id="{EA620DB8-B902-4B05-B26F-E1F18F2B5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808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2" name="AutoShape 37">
                <a:extLst>
                  <a:ext uri="{FF2B5EF4-FFF2-40B4-BE49-F238E27FC236}">
                    <a16:creationId xmlns:a16="http://schemas.microsoft.com/office/drawing/2014/main" id="{405784CB-B2F2-6A27-8014-919C7F13B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5282" y="5962455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3" name="AutoShape 38">
                <a:extLst>
                  <a:ext uri="{FF2B5EF4-FFF2-40B4-BE49-F238E27FC236}">
                    <a16:creationId xmlns:a16="http://schemas.microsoft.com/office/drawing/2014/main" id="{E1765B7C-2C1B-3AF2-9526-E2B991B0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913" y="6495451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4" name="Group 39">
                <a:extLst>
                  <a:ext uri="{FF2B5EF4-FFF2-40B4-BE49-F238E27FC236}">
                    <a16:creationId xmlns:a16="http://schemas.microsoft.com/office/drawing/2014/main" id="{E5422704-814B-31D2-54FA-C43465811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9" y="6359593"/>
                <a:ext cx="118741" cy="352357"/>
                <a:chOff x="1676" y="8644"/>
                <a:chExt cx="89" cy="299"/>
              </a:xfrm>
            </p:grpSpPr>
            <p:sp>
              <p:nvSpPr>
                <p:cNvPr id="99" name="AutoShape 40">
                  <a:extLst>
                    <a:ext uri="{FF2B5EF4-FFF2-40B4-BE49-F238E27FC236}">
                      <a16:creationId xmlns:a16="http://schemas.microsoft.com/office/drawing/2014/main" id="{0744CB7C-76C8-00AA-B747-A826E43BF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6" y="8665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0" name="AutoShape 41">
                  <a:extLst>
                    <a:ext uri="{FF2B5EF4-FFF2-40B4-BE49-F238E27FC236}">
                      <a16:creationId xmlns:a16="http://schemas.microsoft.com/office/drawing/2014/main" id="{8608761E-52A7-F30D-8A8E-02A83AD8D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1" y="8644"/>
                  <a:ext cx="69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1" name="AutoShape 42">
                  <a:extLst>
                    <a:ext uri="{FF2B5EF4-FFF2-40B4-BE49-F238E27FC236}">
                      <a16:creationId xmlns:a16="http://schemas.microsoft.com/office/drawing/2014/main" id="{E45A08FD-739B-FD57-D047-7C2A473F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6" y="865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5" name="AutoShape 43">
                <a:extLst>
                  <a:ext uri="{FF2B5EF4-FFF2-40B4-BE49-F238E27FC236}">
                    <a16:creationId xmlns:a16="http://schemas.microsoft.com/office/drawing/2014/main" id="{B60F22C8-7163-66F2-51BA-2C42509A5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2365" y="6321883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6" name="AutoShape 44">
                <a:extLst>
                  <a:ext uri="{FF2B5EF4-FFF2-40B4-BE49-F238E27FC236}">
                    <a16:creationId xmlns:a16="http://schemas.microsoft.com/office/drawing/2014/main" id="{F7FFDCCE-28FA-2A73-0ED1-1240F32D5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7352" y="6146294"/>
                <a:ext cx="233479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7" name="AutoShape 45">
                <a:extLst>
                  <a:ext uri="{FF2B5EF4-FFF2-40B4-BE49-F238E27FC236}">
                    <a16:creationId xmlns:a16="http://schemas.microsoft.com/office/drawing/2014/main" id="{CF452192-0C13-CDFE-C6B4-3290413A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8898" y="6416159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8" name="AutoShape 46">
                <a:extLst>
                  <a:ext uri="{FF2B5EF4-FFF2-40B4-BE49-F238E27FC236}">
                    <a16:creationId xmlns:a16="http://schemas.microsoft.com/office/drawing/2014/main" id="{657FA8A9-1E53-068A-E002-EB91BE655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" y="6085014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8D3ACE1-D050-C10F-E886-980111175503}"/>
              </a:ext>
            </a:extLst>
          </p:cNvPr>
          <p:cNvGrpSpPr/>
          <p:nvPr/>
        </p:nvGrpSpPr>
        <p:grpSpPr>
          <a:xfrm>
            <a:off x="5768804" y="6061480"/>
            <a:ext cx="1097798" cy="235328"/>
            <a:chOff x="3442462" y="6061480"/>
            <a:chExt cx="1097798" cy="235328"/>
          </a:xfrm>
        </p:grpSpPr>
        <p:sp>
          <p:nvSpPr>
            <p:cNvPr id="115" name="AutoShape 50">
              <a:extLst>
                <a:ext uri="{FF2B5EF4-FFF2-40B4-BE49-F238E27FC236}">
                  <a16:creationId xmlns:a16="http://schemas.microsoft.com/office/drawing/2014/main" id="{F4545EB7-419E-BD60-BE23-655C7432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Text Box 51">
              <a:extLst>
                <a:ext uri="{FF2B5EF4-FFF2-40B4-BE49-F238E27FC236}">
                  <a16:creationId xmlns:a16="http://schemas.microsoft.com/office/drawing/2014/main" id="{E8347EDD-B6D9-F45E-A977-49DED3C3F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5B7C29-4DE6-6D6C-7B83-8E8734671888}"/>
              </a:ext>
            </a:extLst>
          </p:cNvPr>
          <p:cNvSpPr txBox="1"/>
          <p:nvPr/>
        </p:nvSpPr>
        <p:spPr>
          <a:xfrm>
            <a:off x="2661446" y="6610777"/>
            <a:ext cx="622313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ES" sz="900" dirty="0" err="1">
                <a:solidFill>
                  <a:schemeClr val="bg1"/>
                </a:solidFill>
                <a:latin typeface="Arial Narrow" panose="020B0604020202020204" pitchFamily="34" charset="0"/>
              </a:rPr>
              <a:t>Adaptado</a:t>
            </a:r>
            <a:r>
              <a:rPr lang="en-US" altLang="en-ES" sz="900" dirty="0">
                <a:solidFill>
                  <a:schemeClr val="bg1"/>
                </a:solidFill>
                <a:latin typeface="Arial Narrow" panose="020B0604020202020204" pitchFamily="34" charset="0"/>
              </a:rPr>
              <a:t> de: Nyberg, B. 1999. An Introductory Guide to Adaptive Management. Forest Practices Branch, B.C. Forest Service (Canada).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n-US" altLang="en-ES" sz="900" dirty="0">
              <a:solidFill>
                <a:schemeClr val="bg1"/>
              </a:solidFill>
              <a:latin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57" grpId="0" animBg="1"/>
      <p:bldP spid="58" grpId="0" animBg="1"/>
      <p:bldP spid="59" grpId="0" animBg="1"/>
      <p:bldP spid="64" grpId="0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12729-5409-56C8-C5AB-AD07F2E8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21"/>
          <a:stretch/>
        </p:blipFill>
        <p:spPr>
          <a:xfrm>
            <a:off x="327586" y="2332782"/>
            <a:ext cx="8488827" cy="3269532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5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A9C4-9154-815B-4E8A-8B0E4C0B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0" b="27552"/>
          <a:stretch/>
        </p:blipFill>
        <p:spPr>
          <a:xfrm>
            <a:off x="218149" y="2018581"/>
            <a:ext cx="9000961" cy="327388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48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97BCE-ABD3-B246-978E-F197192A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0" b="53228"/>
          <a:stretch/>
        </p:blipFill>
        <p:spPr>
          <a:xfrm>
            <a:off x="270485" y="2457043"/>
            <a:ext cx="8695426" cy="263112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36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CE04B-ECEB-8DA7-63B7-3B4C264C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5" b="74351"/>
          <a:stretch/>
        </p:blipFill>
        <p:spPr>
          <a:xfrm>
            <a:off x="353924" y="2102790"/>
            <a:ext cx="8817673" cy="2652420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30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0522C03-9FE6-3DE2-A8CF-FEC376CFA71C}"/>
              </a:ext>
            </a:extLst>
          </p:cNvPr>
          <p:cNvGrpSpPr/>
          <p:nvPr/>
        </p:nvGrpSpPr>
        <p:grpSpPr>
          <a:xfrm>
            <a:off x="3087987" y="5135995"/>
            <a:ext cx="2574572" cy="1184863"/>
            <a:chOff x="3087987" y="5135995"/>
            <a:chExt cx="2574572" cy="118486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2138A7F-8E34-AEAD-0F6A-A4551F69663C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5135995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80;p7">
              <a:extLst>
                <a:ext uri="{FF2B5EF4-FFF2-40B4-BE49-F238E27FC236}">
                  <a16:creationId xmlns:a16="http://schemas.microsoft.com/office/drawing/2014/main" id="{205B7278-E493-476A-7358-E221239979C9}"/>
                </a:ext>
              </a:extLst>
            </p:cNvPr>
            <p:cNvSpPr txBox="1"/>
            <p:nvPr/>
          </p:nvSpPr>
          <p:spPr>
            <a:xfrm>
              <a:off x="3087987" y="5613012"/>
              <a:ext cx="257457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¿Cómo de buenos somos aplicándolo?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E13BAD6-1F22-82F0-B61F-032B791F9A8B}"/>
              </a:ext>
            </a:extLst>
          </p:cNvPr>
          <p:cNvGrpSpPr/>
          <p:nvPr/>
        </p:nvGrpSpPr>
        <p:grpSpPr>
          <a:xfrm>
            <a:off x="5493160" y="5666484"/>
            <a:ext cx="2674086" cy="603826"/>
            <a:chOff x="5493160" y="5666484"/>
            <a:chExt cx="2674086" cy="603826"/>
          </a:xfrm>
        </p:grpSpPr>
        <p:sp>
          <p:nvSpPr>
            <p:cNvPr id="57" name="Google Shape;180;p7">
              <a:extLst>
                <a:ext uri="{FF2B5EF4-FFF2-40B4-BE49-F238E27FC236}">
                  <a16:creationId xmlns:a16="http://schemas.microsoft.com/office/drawing/2014/main" id="{075E0FB0-4F5D-69E2-82F4-ECE3E8928E59}"/>
                </a:ext>
              </a:extLst>
            </p:cNvPr>
            <p:cNvSpPr txBox="1"/>
            <p:nvPr/>
          </p:nvSpPr>
          <p:spPr>
            <a:xfrm>
              <a:off x="5795812" y="566648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Evolución histórica de la gestión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DD0D22A-F67A-3341-B2FD-4F74DD67E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160" y="5804964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C64A326-BED6-D211-2F0A-1F8BB4C95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60" y="5989658"/>
              <a:ext cx="282602" cy="176488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80;p7">
              <a:extLst>
                <a:ext uri="{FF2B5EF4-FFF2-40B4-BE49-F238E27FC236}">
                  <a16:creationId xmlns:a16="http://schemas.microsoft.com/office/drawing/2014/main" id="{D953D9E4-A232-4389-0205-6E7DED9A1817}"/>
                </a:ext>
              </a:extLst>
            </p:cNvPr>
            <p:cNvSpPr txBox="1"/>
            <p:nvPr/>
          </p:nvSpPr>
          <p:spPr>
            <a:xfrm>
              <a:off x="5795812" y="5993351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Ejemplos</a:t>
              </a:r>
              <a:endParaRPr sz="12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b="1" dirty="0">
                <a:solidFill>
                  <a:srgbClr val="70AD47"/>
                </a:solidFill>
              </a:rPr>
              <a:t>Fase I: Gestión de Especies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324E-A071-CA4B-50DF-09B0EFA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3101"/>
            <a:ext cx="3308639" cy="4822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8B53B-6A04-4E1B-FCE5-4A99BA4A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6" y="1553016"/>
            <a:ext cx="3581400" cy="426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A6E4E3-7C5D-7BE3-F77E-627490A073A8}"/>
              </a:ext>
            </a:extLst>
          </p:cNvPr>
          <p:cNvSpPr txBox="1"/>
          <p:nvPr/>
        </p:nvSpPr>
        <p:spPr>
          <a:xfrm>
            <a:off x="1032658" y="3332673"/>
            <a:ext cx="6795450" cy="707886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ES" sz="4000" b="1" dirty="0"/>
              <a:t>¿Qué problema tiene esto?</a:t>
            </a:r>
          </a:p>
        </p:txBody>
      </p:sp>
    </p:spTree>
    <p:extLst>
      <p:ext uri="{BB962C8B-B14F-4D97-AF65-F5344CB8AC3E}">
        <p14:creationId xmlns:p14="http://schemas.microsoft.com/office/powerpoint/2010/main" val="30806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EBF4DE-278D-4A85-E1EC-A96D844B2214}"/>
              </a:ext>
            </a:extLst>
          </p:cNvPr>
          <p:cNvGrpSpPr/>
          <p:nvPr/>
        </p:nvGrpSpPr>
        <p:grpSpPr>
          <a:xfrm>
            <a:off x="405441" y="1817791"/>
            <a:ext cx="8333117" cy="4788656"/>
            <a:chOff x="405441" y="1817791"/>
            <a:chExt cx="8333117" cy="47886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078913-8300-8224-C02A-64E34BC6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786" y="5100047"/>
              <a:ext cx="6426200" cy="1244600"/>
            </a:xfrm>
            <a:prstGeom prst="rect">
              <a:avLst/>
            </a:prstGeom>
          </p:spPr>
        </p:pic>
        <p:pic>
          <p:nvPicPr>
            <p:cNvPr id="1026" name="Picture 2" descr="Stock Status Plots Figure 3b">
              <a:extLst>
                <a:ext uri="{FF2B5EF4-FFF2-40B4-BE49-F238E27FC236}">
                  <a16:creationId xmlns:a16="http://schemas.microsoft.com/office/drawing/2014/main" id="{E1B13DC8-5AB4-224C-B0EF-583C86C2A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1" y="1817791"/>
              <a:ext cx="8333117" cy="3124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CD5B9D-ACE2-BC23-C1B9-93758165FD3D}"/>
                </a:ext>
              </a:extLst>
            </p:cNvPr>
            <p:cNvSpPr txBox="1"/>
            <p:nvPr/>
          </p:nvSpPr>
          <p:spPr>
            <a:xfrm>
              <a:off x="2062388" y="6298670"/>
              <a:ext cx="57218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dirty="0">
                  <a:hlinkClick r:id="rId5"/>
                </a:rPr>
                <a:t>https://www.seaaroundus.org/stock-status-plots-method/</a:t>
              </a:r>
              <a:endParaRPr lang="en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3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DE92BF-43E0-AC88-B809-30C58C961A45}"/>
              </a:ext>
            </a:extLst>
          </p:cNvPr>
          <p:cNvGrpSpPr/>
          <p:nvPr/>
        </p:nvGrpSpPr>
        <p:grpSpPr>
          <a:xfrm>
            <a:off x="199756" y="1623101"/>
            <a:ext cx="8704123" cy="5069828"/>
            <a:chOff x="199756" y="1623101"/>
            <a:chExt cx="8704123" cy="506982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07CC95A-14A2-494A-5B0C-9BED7810D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20" y="1623101"/>
              <a:ext cx="6823494" cy="471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D52E63-71D3-C4BE-BCBB-6579A3A24FD1}"/>
                </a:ext>
              </a:extLst>
            </p:cNvPr>
            <p:cNvSpPr txBox="1"/>
            <p:nvPr/>
          </p:nvSpPr>
          <p:spPr>
            <a:xfrm>
              <a:off x="199756" y="6431319"/>
              <a:ext cx="870412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100" dirty="0">
                  <a:hlinkClick r:id="rId4"/>
                </a:rPr>
                <a:t>https://oap.ospar.org/en/ospar-assessments/intermediate-assessment-2017/key-messages-and-highlights/fish-communities-recovering/</a:t>
              </a:r>
              <a:endParaRPr lang="en-E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6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4DB75-BDA4-50B9-24AD-2CD355A6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73" y="1660005"/>
            <a:ext cx="7030054" cy="46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b="1" dirty="0">
                <a:solidFill>
                  <a:srgbClr val="70AD47"/>
                </a:solidFill>
              </a:rPr>
              <a:t>Fase II: Manejo de “recursos” específicos. Bosques.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35696F-E0BD-581F-06A5-538F857C3342}"/>
              </a:ext>
            </a:extLst>
          </p:cNvPr>
          <p:cNvGrpSpPr/>
          <p:nvPr/>
        </p:nvGrpSpPr>
        <p:grpSpPr>
          <a:xfrm>
            <a:off x="268768" y="1640160"/>
            <a:ext cx="8392152" cy="3371593"/>
            <a:chOff x="268768" y="1640160"/>
            <a:chExt cx="8392152" cy="33715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0D6582-E696-415E-1BAA-8845FB355762}"/>
                </a:ext>
              </a:extLst>
            </p:cNvPr>
            <p:cNvSpPr txBox="1"/>
            <p:nvPr/>
          </p:nvSpPr>
          <p:spPr>
            <a:xfrm>
              <a:off x="268768" y="1640160"/>
              <a:ext cx="4188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000" dirty="0">
                  <a:solidFill>
                    <a:srgbClr val="70AD47"/>
                  </a:solidFill>
                </a:rPr>
                <a:t>Selvicultura, ordenación de montes</a:t>
              </a:r>
            </a:p>
          </p:txBody>
        </p:sp>
        <p:pic>
          <p:nvPicPr>
            <p:cNvPr id="4098" name="Picture 2" descr="LA ORDENACIÓN DE UN MONTE ARBOLADO » Biodiversidad Fúngica">
              <a:extLst>
                <a:ext uri="{FF2B5EF4-FFF2-40B4-BE49-F238E27FC236}">
                  <a16:creationId xmlns:a16="http://schemas.microsoft.com/office/drawing/2014/main" id="{357E6FD2-2DB3-F81E-BCFF-481B5130D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662253"/>
              <a:ext cx="4445000" cy="234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31D668-E162-7369-F2F1-8BE902A64A52}"/>
                </a:ext>
              </a:extLst>
            </p:cNvPr>
            <p:cNvSpPr txBox="1"/>
            <p:nvPr/>
          </p:nvSpPr>
          <p:spPr>
            <a:xfrm>
              <a:off x="4934309" y="2728236"/>
              <a:ext cx="372661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2000" dirty="0">
                  <a:solidFill>
                    <a:srgbClr val="70AD47"/>
                  </a:solidFill>
                </a:rPr>
                <a:t>Conjunto de técnicas que permiten mantener la cubierta del bosque al mismo tiempo que extraemos madera. </a:t>
              </a:r>
              <a:r>
                <a:rPr lang="en-GB" sz="2000" dirty="0">
                  <a:solidFill>
                    <a:srgbClr val="70AD47"/>
                  </a:solidFill>
                </a:rPr>
                <a:t>S</a:t>
              </a:r>
              <a:r>
                <a:rPr lang="en-ES" sz="2000" dirty="0">
                  <a:solidFill>
                    <a:srgbClr val="70AD47"/>
                  </a:solidFill>
                </a:rPr>
                <a:t>e obtienen “rentas” y se mantiene el “capital” forestal.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9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b="1" dirty="0">
                <a:solidFill>
                  <a:srgbClr val="70AD47"/>
                </a:solidFill>
              </a:rPr>
              <a:t>Fase III: Manejo de “zonas”. Red Natura 2000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C0CF84-2F02-18AA-6249-A6A0BD3AE0E6}"/>
              </a:ext>
            </a:extLst>
          </p:cNvPr>
          <p:cNvGrpSpPr/>
          <p:nvPr/>
        </p:nvGrpSpPr>
        <p:grpSpPr>
          <a:xfrm>
            <a:off x="268768" y="895145"/>
            <a:ext cx="8606464" cy="5755275"/>
            <a:chOff x="268768" y="895145"/>
            <a:chExt cx="8606464" cy="5755275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204737B9-877E-AAF5-8982-1CF67D2AC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829" y="895145"/>
              <a:ext cx="1640403" cy="1415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FA644D-2FFD-C7F7-B167-4A4C482CA66B}"/>
                </a:ext>
              </a:extLst>
            </p:cNvPr>
            <p:cNvSpPr txBox="1"/>
            <p:nvPr/>
          </p:nvSpPr>
          <p:spPr>
            <a:xfrm>
              <a:off x="268768" y="1602872"/>
              <a:ext cx="6912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2400" b="1" dirty="0">
                  <a:solidFill>
                    <a:srgbClr val="70AD47"/>
                  </a:solidFill>
                </a:rPr>
                <a:t>Hábitat (vegetación y medio físico) + especies</a:t>
              </a: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04ED225-84DF-9C76-BEB9-F9FC551F9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397582"/>
              <a:ext cx="4780104" cy="413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CF6B13-2DA0-72A0-76A7-B87B0C9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525" y="2515731"/>
              <a:ext cx="2973426" cy="413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3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C033F-5CFB-FCB3-0283-C24A3818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5" y="2201048"/>
            <a:ext cx="6819009" cy="28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DD20E-F671-7AE4-8975-121E8587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41" y="1311474"/>
            <a:ext cx="6269946" cy="56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9"/>
          <p:cNvGrpSpPr/>
          <p:nvPr/>
        </p:nvGrpSpPr>
        <p:grpSpPr>
          <a:xfrm>
            <a:off x="5643360" y="3798002"/>
            <a:ext cx="1579563" cy="320675"/>
            <a:chOff x="3574" y="2141"/>
            <a:chExt cx="995" cy="202"/>
          </a:xfrm>
        </p:grpSpPr>
        <p:sp>
          <p:nvSpPr>
            <p:cNvPr id="205" name="Google Shape;205;p9"/>
            <p:cNvSpPr/>
            <p:nvPr/>
          </p:nvSpPr>
          <p:spPr>
            <a:xfrm>
              <a:off x="3574" y="2141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9"/>
            <p:cNvSpPr txBox="1"/>
            <p:nvPr/>
          </p:nvSpPr>
          <p:spPr>
            <a:xfrm>
              <a:off x="3574" y="2141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activa</a:t>
              </a:r>
              <a:endParaRPr/>
            </a:p>
          </p:txBody>
        </p:sp>
      </p:grpSp>
      <p:grpSp>
        <p:nvGrpSpPr>
          <p:cNvPr id="207" name="Google Shape;207;p9"/>
          <p:cNvGrpSpPr/>
          <p:nvPr/>
        </p:nvGrpSpPr>
        <p:grpSpPr>
          <a:xfrm>
            <a:off x="5643360" y="1764414"/>
            <a:ext cx="1579563" cy="320675"/>
            <a:chOff x="3602" y="860"/>
            <a:chExt cx="995" cy="202"/>
          </a:xfrm>
        </p:grpSpPr>
        <p:sp>
          <p:nvSpPr>
            <p:cNvPr id="208" name="Google Shape;208;p9"/>
            <p:cNvSpPr/>
            <p:nvPr/>
          </p:nvSpPr>
          <p:spPr>
            <a:xfrm>
              <a:off x="3602" y="860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3602" y="860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pasiva</a:t>
              </a:r>
              <a:endParaRPr/>
            </a:p>
          </p:txBody>
        </p:sp>
      </p:grpSp>
      <p:grpSp>
        <p:nvGrpSpPr>
          <p:cNvPr id="210" name="Google Shape;210;p9"/>
          <p:cNvGrpSpPr/>
          <p:nvPr/>
        </p:nvGrpSpPr>
        <p:grpSpPr>
          <a:xfrm>
            <a:off x="5410791" y="4840989"/>
            <a:ext cx="3505994" cy="549275"/>
            <a:chOff x="3435" y="2780"/>
            <a:chExt cx="2208" cy="346"/>
          </a:xfrm>
        </p:grpSpPr>
        <p:sp>
          <p:nvSpPr>
            <p:cNvPr id="211" name="Google Shape;211;p9"/>
            <p:cNvSpPr txBox="1"/>
            <p:nvPr/>
          </p:nvSpPr>
          <p:spPr>
            <a:xfrm>
              <a:off x="3562" y="2780"/>
              <a:ext cx="2081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Su consecución implica asumir la incertidumbre</a:t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5400000">
              <a:off x="3448" y="2839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 txBox="1"/>
            <p:nvPr/>
          </p:nvSpPr>
          <p:spPr>
            <a:xfrm>
              <a:off x="3435" y="28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5410791" y="4518727"/>
            <a:ext cx="3505994" cy="320675"/>
            <a:chOff x="3435" y="2577"/>
            <a:chExt cx="2208" cy="202"/>
          </a:xfrm>
        </p:grpSpPr>
        <p:sp>
          <p:nvSpPr>
            <p:cNvPr id="215" name="Google Shape;215;p9"/>
            <p:cNvSpPr txBox="1"/>
            <p:nvPr/>
          </p:nvSpPr>
          <p:spPr>
            <a:xfrm>
              <a:off x="3562" y="2577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adaptativa</a:t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 rot="5400000">
              <a:off x="3448" y="2638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 txBox="1"/>
            <p:nvPr/>
          </p:nvSpPr>
          <p:spPr>
            <a:xfrm>
              <a:off x="3435" y="2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9"/>
          <p:cNvGrpSpPr/>
          <p:nvPr/>
        </p:nvGrpSpPr>
        <p:grpSpPr>
          <a:xfrm>
            <a:off x="5410791" y="4198052"/>
            <a:ext cx="3505994" cy="320675"/>
            <a:chOff x="3435" y="2375"/>
            <a:chExt cx="2208" cy="202"/>
          </a:xfrm>
        </p:grpSpPr>
        <p:sp>
          <p:nvSpPr>
            <p:cNvPr id="219" name="Google Shape;219;p9"/>
            <p:cNvSpPr txBox="1"/>
            <p:nvPr/>
          </p:nvSpPr>
          <p:spPr>
            <a:xfrm>
              <a:off x="3562" y="2375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Planificar la gestión del territorio</a:t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 rot="5400000">
              <a:off x="3448" y="2437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3435" y="24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5410791" y="2967739"/>
            <a:ext cx="3855244" cy="549275"/>
            <a:chOff x="2960" y="1810"/>
            <a:chExt cx="2428" cy="346"/>
          </a:xfrm>
        </p:grpSpPr>
        <p:sp>
          <p:nvSpPr>
            <p:cNvPr id="223" name="Google Shape;223;p9"/>
            <p:cNvSpPr txBox="1"/>
            <p:nvPr/>
          </p:nvSpPr>
          <p:spPr>
            <a:xfrm>
              <a:off x="3073" y="1810"/>
              <a:ext cx="2315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Se da en los inicios del proceso de gestión</a:t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 rot="5400000">
              <a:off x="2973" y="1871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 txBox="1"/>
            <p:nvPr/>
          </p:nvSpPr>
          <p:spPr>
            <a:xfrm>
              <a:off x="2960" y="1864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5410791" y="2662939"/>
            <a:ext cx="3855244" cy="320675"/>
            <a:chOff x="2960" y="1581"/>
            <a:chExt cx="2428" cy="202"/>
          </a:xfrm>
        </p:grpSpPr>
        <p:sp>
          <p:nvSpPr>
            <p:cNvPr id="227" name="Google Shape;227;p9"/>
            <p:cNvSpPr txBox="1"/>
            <p:nvPr/>
          </p:nvSpPr>
          <p:spPr>
            <a:xfrm>
              <a:off x="3073" y="1581"/>
              <a:ext cx="231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Desfase temporal en la gestión</a:t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 rot="5400000">
              <a:off x="2973" y="1630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 txBox="1"/>
            <p:nvPr/>
          </p:nvSpPr>
          <p:spPr>
            <a:xfrm>
              <a:off x="2960" y="1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>
            <a:off x="5410791" y="2127952"/>
            <a:ext cx="3504407" cy="549275"/>
            <a:chOff x="2960" y="1281"/>
            <a:chExt cx="2208" cy="346"/>
          </a:xfrm>
        </p:grpSpPr>
        <p:sp>
          <p:nvSpPr>
            <p:cNvPr id="231" name="Google Shape;231;p9"/>
            <p:cNvSpPr txBox="1"/>
            <p:nvPr/>
          </p:nvSpPr>
          <p:spPr>
            <a:xfrm>
              <a:off x="3073" y="1281"/>
              <a:ext cx="2094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“Apagar” fuegos en lugar de prevenirlos</a:t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 rot="5400000">
              <a:off x="2973" y="1333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 txBox="1"/>
            <p:nvPr/>
          </p:nvSpPr>
          <p:spPr>
            <a:xfrm>
              <a:off x="2960" y="13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3785985" y="1745364"/>
            <a:ext cx="1808163" cy="3879850"/>
            <a:chOff x="2432" y="848"/>
            <a:chExt cx="1139" cy="2444"/>
          </a:xfrm>
        </p:grpSpPr>
        <p:grpSp>
          <p:nvGrpSpPr>
            <p:cNvPr id="235" name="Google Shape;235;p9"/>
            <p:cNvGrpSpPr/>
            <p:nvPr/>
          </p:nvGrpSpPr>
          <p:grpSpPr>
            <a:xfrm>
              <a:off x="2432" y="848"/>
              <a:ext cx="1067" cy="2444"/>
              <a:chOff x="2432" y="848"/>
              <a:chExt cx="1067" cy="2444"/>
            </a:xfrm>
          </p:grpSpPr>
          <p:sp>
            <p:nvSpPr>
              <p:cNvPr id="236" name="Google Shape;236;p9"/>
              <p:cNvSpPr/>
              <p:nvPr/>
            </p:nvSpPr>
            <p:spPr>
              <a:xfrm>
                <a:off x="3182" y="848"/>
                <a:ext cx="317" cy="351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2432" y="936"/>
                <a:ext cx="816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272" extrusionOk="0">
                    <a:moveTo>
                      <a:pt x="752" y="0"/>
                    </a:moveTo>
                    <a:lnTo>
                      <a:pt x="584" y="0"/>
                    </a:lnTo>
                    <a:lnTo>
                      <a:pt x="168" y="2096"/>
                    </a:lnTo>
                    <a:lnTo>
                      <a:pt x="0" y="2104"/>
                    </a:lnTo>
                    <a:lnTo>
                      <a:pt x="0" y="2272"/>
                    </a:lnTo>
                    <a:lnTo>
                      <a:pt x="296" y="2272"/>
                    </a:lnTo>
                    <a:lnTo>
                      <a:pt x="712" y="168"/>
                    </a:lnTo>
                    <a:lnTo>
                      <a:pt x="816" y="168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>
              <a:off x="2524" y="2040"/>
              <a:ext cx="1047" cy="1252"/>
              <a:chOff x="2524" y="2040"/>
              <a:chExt cx="1047" cy="1252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2524" y="2128"/>
                <a:ext cx="836" cy="1164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64" extrusionOk="0">
                    <a:moveTo>
                      <a:pt x="785" y="0"/>
                    </a:moveTo>
                    <a:lnTo>
                      <a:pt x="636" y="4"/>
                    </a:lnTo>
                    <a:lnTo>
                      <a:pt x="196" y="1004"/>
                    </a:lnTo>
                    <a:lnTo>
                      <a:pt x="0" y="1024"/>
                    </a:lnTo>
                    <a:lnTo>
                      <a:pt x="4" y="1164"/>
                    </a:lnTo>
                    <a:lnTo>
                      <a:pt x="300" y="1164"/>
                    </a:lnTo>
                    <a:lnTo>
                      <a:pt x="732" y="168"/>
                    </a:lnTo>
                    <a:lnTo>
                      <a:pt x="836" y="156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3254" y="2040"/>
                <a:ext cx="317" cy="365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1" name="Google Shape;241;p9"/>
          <p:cNvGrpSpPr/>
          <p:nvPr/>
        </p:nvGrpSpPr>
        <p:grpSpPr>
          <a:xfrm>
            <a:off x="761798" y="1631064"/>
            <a:ext cx="3435350" cy="3192463"/>
            <a:chOff x="527" y="776"/>
            <a:chExt cx="2164" cy="2011"/>
          </a:xfrm>
        </p:grpSpPr>
        <p:sp>
          <p:nvSpPr>
            <p:cNvPr id="242" name="Google Shape;242;p9"/>
            <p:cNvSpPr/>
            <p:nvPr/>
          </p:nvSpPr>
          <p:spPr>
            <a:xfrm>
              <a:off x="548" y="819"/>
              <a:ext cx="2076" cy="1802"/>
            </a:xfrm>
            <a:custGeom>
              <a:avLst/>
              <a:gdLst/>
              <a:ahLst/>
              <a:cxnLst/>
              <a:rect l="l" t="t" r="r" b="b"/>
              <a:pathLst>
                <a:path w="4152" h="3605" extrusionOk="0">
                  <a:moveTo>
                    <a:pt x="204" y="1812"/>
                  </a:moveTo>
                  <a:lnTo>
                    <a:pt x="0" y="2039"/>
                  </a:lnTo>
                  <a:lnTo>
                    <a:pt x="657" y="2678"/>
                  </a:lnTo>
                  <a:lnTo>
                    <a:pt x="1233" y="3347"/>
                  </a:lnTo>
                  <a:lnTo>
                    <a:pt x="1397" y="3605"/>
                  </a:lnTo>
                  <a:lnTo>
                    <a:pt x="1562" y="3553"/>
                  </a:lnTo>
                  <a:lnTo>
                    <a:pt x="2117" y="3111"/>
                  </a:lnTo>
                  <a:lnTo>
                    <a:pt x="2434" y="2740"/>
                  </a:lnTo>
                  <a:lnTo>
                    <a:pt x="2816" y="2576"/>
                  </a:lnTo>
                  <a:lnTo>
                    <a:pt x="3154" y="2606"/>
                  </a:lnTo>
                  <a:lnTo>
                    <a:pt x="3781" y="2740"/>
                  </a:lnTo>
                  <a:lnTo>
                    <a:pt x="4029" y="2719"/>
                  </a:lnTo>
                  <a:lnTo>
                    <a:pt x="4152" y="2636"/>
                  </a:lnTo>
                  <a:lnTo>
                    <a:pt x="4110" y="2018"/>
                  </a:lnTo>
                  <a:lnTo>
                    <a:pt x="3874" y="1091"/>
                  </a:lnTo>
                  <a:lnTo>
                    <a:pt x="3740" y="299"/>
                  </a:lnTo>
                  <a:lnTo>
                    <a:pt x="3668" y="30"/>
                  </a:lnTo>
                  <a:lnTo>
                    <a:pt x="3369" y="0"/>
                  </a:lnTo>
                  <a:lnTo>
                    <a:pt x="2723" y="144"/>
                  </a:lnTo>
                  <a:lnTo>
                    <a:pt x="2467" y="227"/>
                  </a:lnTo>
                  <a:lnTo>
                    <a:pt x="2198" y="350"/>
                  </a:lnTo>
                  <a:lnTo>
                    <a:pt x="2076" y="227"/>
                  </a:lnTo>
                  <a:lnTo>
                    <a:pt x="1550" y="658"/>
                  </a:lnTo>
                  <a:lnTo>
                    <a:pt x="1284" y="813"/>
                  </a:lnTo>
                  <a:lnTo>
                    <a:pt x="204" y="1812"/>
                  </a:lnTo>
                  <a:lnTo>
                    <a:pt x="204" y="1812"/>
                  </a:lnTo>
                  <a:close/>
                </a:path>
              </a:pathLst>
            </a:custGeom>
            <a:solidFill>
              <a:srgbClr val="E1EF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48" y="908"/>
              <a:ext cx="1313" cy="1590"/>
            </a:xfrm>
            <a:custGeom>
              <a:avLst/>
              <a:gdLst/>
              <a:ahLst/>
              <a:cxnLst/>
              <a:rect l="l" t="t" r="r" b="b"/>
              <a:pathLst>
                <a:path w="2625" h="3181" extrusionOk="0">
                  <a:moveTo>
                    <a:pt x="1373" y="601"/>
                  </a:moveTo>
                  <a:lnTo>
                    <a:pt x="0" y="1333"/>
                  </a:lnTo>
                  <a:lnTo>
                    <a:pt x="370" y="1840"/>
                  </a:lnTo>
                  <a:lnTo>
                    <a:pt x="923" y="2583"/>
                  </a:lnTo>
                  <a:lnTo>
                    <a:pt x="1314" y="3181"/>
                  </a:lnTo>
                  <a:lnTo>
                    <a:pt x="1171" y="2768"/>
                  </a:lnTo>
                  <a:lnTo>
                    <a:pt x="863" y="2386"/>
                  </a:lnTo>
                  <a:lnTo>
                    <a:pt x="534" y="1881"/>
                  </a:lnTo>
                  <a:lnTo>
                    <a:pt x="251" y="1399"/>
                  </a:lnTo>
                  <a:lnTo>
                    <a:pt x="827" y="1059"/>
                  </a:lnTo>
                  <a:lnTo>
                    <a:pt x="1243" y="907"/>
                  </a:lnTo>
                  <a:lnTo>
                    <a:pt x="2179" y="535"/>
                  </a:lnTo>
                  <a:lnTo>
                    <a:pt x="2538" y="295"/>
                  </a:lnTo>
                  <a:lnTo>
                    <a:pt x="2625" y="0"/>
                  </a:lnTo>
                  <a:lnTo>
                    <a:pt x="2102" y="219"/>
                  </a:lnTo>
                  <a:lnTo>
                    <a:pt x="1373" y="601"/>
                  </a:lnTo>
                  <a:lnTo>
                    <a:pt x="1373" y="601"/>
                  </a:lnTo>
                  <a:close/>
                </a:path>
              </a:pathLst>
            </a:custGeom>
            <a:solidFill>
              <a:srgbClr val="EBE4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930" y="1849"/>
              <a:ext cx="108" cy="139"/>
            </a:xfrm>
            <a:custGeom>
              <a:avLst/>
              <a:gdLst/>
              <a:ahLst/>
              <a:cxnLst/>
              <a:rect l="l" t="t" r="r" b="b"/>
              <a:pathLst>
                <a:path w="217" h="278" extrusionOk="0">
                  <a:moveTo>
                    <a:pt x="217" y="248"/>
                  </a:moveTo>
                  <a:lnTo>
                    <a:pt x="134" y="0"/>
                  </a:lnTo>
                  <a:lnTo>
                    <a:pt x="72" y="104"/>
                  </a:lnTo>
                  <a:lnTo>
                    <a:pt x="0" y="125"/>
                  </a:lnTo>
                  <a:lnTo>
                    <a:pt x="0" y="278"/>
                  </a:lnTo>
                  <a:lnTo>
                    <a:pt x="217" y="248"/>
                  </a:lnTo>
                  <a:lnTo>
                    <a:pt x="217" y="248"/>
                  </a:lnTo>
                  <a:close/>
                </a:path>
              </a:pathLst>
            </a:custGeom>
            <a:solidFill>
              <a:srgbClr val="BEB10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65" y="1957"/>
              <a:ext cx="786" cy="417"/>
            </a:xfrm>
            <a:custGeom>
              <a:avLst/>
              <a:gdLst/>
              <a:ahLst/>
              <a:cxnLst/>
              <a:rect l="l" t="t" r="r" b="b"/>
              <a:pathLst>
                <a:path w="1572" h="834" extrusionOk="0">
                  <a:moveTo>
                    <a:pt x="113" y="834"/>
                  </a:moveTo>
                  <a:lnTo>
                    <a:pt x="0" y="607"/>
                  </a:lnTo>
                  <a:lnTo>
                    <a:pt x="113" y="586"/>
                  </a:lnTo>
                  <a:lnTo>
                    <a:pt x="164" y="649"/>
                  </a:lnTo>
                  <a:lnTo>
                    <a:pt x="544" y="338"/>
                  </a:lnTo>
                  <a:lnTo>
                    <a:pt x="699" y="246"/>
                  </a:lnTo>
                  <a:lnTo>
                    <a:pt x="761" y="51"/>
                  </a:lnTo>
                  <a:lnTo>
                    <a:pt x="812" y="19"/>
                  </a:lnTo>
                  <a:lnTo>
                    <a:pt x="893" y="0"/>
                  </a:lnTo>
                  <a:lnTo>
                    <a:pt x="944" y="19"/>
                  </a:lnTo>
                  <a:lnTo>
                    <a:pt x="875" y="236"/>
                  </a:lnTo>
                  <a:lnTo>
                    <a:pt x="1162" y="318"/>
                  </a:lnTo>
                  <a:lnTo>
                    <a:pt x="1470" y="359"/>
                  </a:lnTo>
                  <a:lnTo>
                    <a:pt x="1572" y="380"/>
                  </a:lnTo>
                  <a:lnTo>
                    <a:pt x="1490" y="493"/>
                  </a:lnTo>
                  <a:lnTo>
                    <a:pt x="831" y="416"/>
                  </a:lnTo>
                  <a:lnTo>
                    <a:pt x="808" y="461"/>
                  </a:lnTo>
                  <a:lnTo>
                    <a:pt x="710" y="355"/>
                  </a:lnTo>
                  <a:lnTo>
                    <a:pt x="113" y="834"/>
                  </a:lnTo>
                  <a:lnTo>
                    <a:pt x="113" y="834"/>
                  </a:lnTo>
                  <a:close/>
                </a:path>
              </a:pathLst>
            </a:custGeom>
            <a:solidFill>
              <a:srgbClr val="CCA6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673" y="2086"/>
              <a:ext cx="601" cy="257"/>
            </a:xfrm>
            <a:custGeom>
              <a:avLst/>
              <a:gdLst/>
              <a:ahLst/>
              <a:cxnLst/>
              <a:rect l="l" t="t" r="r" b="b"/>
              <a:pathLst>
                <a:path w="1204" h="515" extrusionOk="0">
                  <a:moveTo>
                    <a:pt x="104" y="473"/>
                  </a:moveTo>
                  <a:lnTo>
                    <a:pt x="0" y="392"/>
                  </a:lnTo>
                  <a:lnTo>
                    <a:pt x="229" y="151"/>
                  </a:lnTo>
                  <a:lnTo>
                    <a:pt x="448" y="44"/>
                  </a:lnTo>
                  <a:lnTo>
                    <a:pt x="497" y="110"/>
                  </a:lnTo>
                  <a:lnTo>
                    <a:pt x="601" y="185"/>
                  </a:lnTo>
                  <a:lnTo>
                    <a:pt x="624" y="151"/>
                  </a:lnTo>
                  <a:lnTo>
                    <a:pt x="648" y="123"/>
                  </a:lnTo>
                  <a:lnTo>
                    <a:pt x="678" y="0"/>
                  </a:lnTo>
                  <a:lnTo>
                    <a:pt x="1081" y="114"/>
                  </a:lnTo>
                  <a:lnTo>
                    <a:pt x="1204" y="134"/>
                  </a:lnTo>
                  <a:lnTo>
                    <a:pt x="1204" y="257"/>
                  </a:lnTo>
                  <a:lnTo>
                    <a:pt x="1060" y="359"/>
                  </a:lnTo>
                  <a:lnTo>
                    <a:pt x="864" y="392"/>
                  </a:lnTo>
                  <a:lnTo>
                    <a:pt x="371" y="515"/>
                  </a:lnTo>
                  <a:lnTo>
                    <a:pt x="104" y="473"/>
                  </a:lnTo>
                  <a:lnTo>
                    <a:pt x="104" y="473"/>
                  </a:lnTo>
                  <a:close/>
                </a:path>
              </a:pathLst>
            </a:custGeom>
            <a:solidFill>
              <a:srgbClr val="EFEFC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483" y="2259"/>
              <a:ext cx="782" cy="478"/>
            </a:xfrm>
            <a:custGeom>
              <a:avLst/>
              <a:gdLst/>
              <a:ahLst/>
              <a:cxnLst/>
              <a:rect l="l" t="t" r="r" b="b"/>
              <a:pathLst>
                <a:path w="1564" h="955" extrusionOk="0">
                  <a:moveTo>
                    <a:pt x="88" y="363"/>
                  </a:moveTo>
                  <a:lnTo>
                    <a:pt x="170" y="585"/>
                  </a:lnTo>
                  <a:lnTo>
                    <a:pt x="0" y="846"/>
                  </a:lnTo>
                  <a:lnTo>
                    <a:pt x="19" y="906"/>
                  </a:lnTo>
                  <a:lnTo>
                    <a:pt x="179" y="925"/>
                  </a:lnTo>
                  <a:lnTo>
                    <a:pt x="251" y="955"/>
                  </a:lnTo>
                  <a:lnTo>
                    <a:pt x="190" y="855"/>
                  </a:lnTo>
                  <a:lnTo>
                    <a:pt x="540" y="734"/>
                  </a:lnTo>
                  <a:lnTo>
                    <a:pt x="712" y="603"/>
                  </a:lnTo>
                  <a:lnTo>
                    <a:pt x="791" y="422"/>
                  </a:lnTo>
                  <a:lnTo>
                    <a:pt x="1033" y="452"/>
                  </a:lnTo>
                  <a:lnTo>
                    <a:pt x="1173" y="482"/>
                  </a:lnTo>
                  <a:lnTo>
                    <a:pt x="1233" y="564"/>
                  </a:lnTo>
                  <a:lnTo>
                    <a:pt x="1203" y="694"/>
                  </a:lnTo>
                  <a:lnTo>
                    <a:pt x="1454" y="715"/>
                  </a:lnTo>
                  <a:lnTo>
                    <a:pt x="1424" y="634"/>
                  </a:lnTo>
                  <a:lnTo>
                    <a:pt x="1503" y="503"/>
                  </a:lnTo>
                  <a:lnTo>
                    <a:pt x="1564" y="312"/>
                  </a:lnTo>
                  <a:lnTo>
                    <a:pt x="1484" y="131"/>
                  </a:lnTo>
                  <a:lnTo>
                    <a:pt x="1354" y="61"/>
                  </a:lnTo>
                  <a:lnTo>
                    <a:pt x="1212" y="0"/>
                  </a:lnTo>
                  <a:lnTo>
                    <a:pt x="842" y="161"/>
                  </a:lnTo>
                  <a:lnTo>
                    <a:pt x="570" y="142"/>
                  </a:lnTo>
                  <a:lnTo>
                    <a:pt x="421" y="91"/>
                  </a:lnTo>
                  <a:lnTo>
                    <a:pt x="209" y="212"/>
                  </a:lnTo>
                  <a:lnTo>
                    <a:pt x="88" y="363"/>
                  </a:lnTo>
                  <a:lnTo>
                    <a:pt x="88" y="363"/>
                  </a:lnTo>
                  <a:close/>
                </a:path>
              </a:pathLst>
            </a:custGeom>
            <a:solidFill>
              <a:srgbClr val="6699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671" y="1045"/>
              <a:ext cx="1120" cy="1164"/>
            </a:xfrm>
            <a:custGeom>
              <a:avLst/>
              <a:gdLst/>
              <a:ahLst/>
              <a:cxnLst/>
              <a:rect l="l" t="t" r="r" b="b"/>
              <a:pathLst>
                <a:path w="2240" h="2328" extrusionOk="0">
                  <a:moveTo>
                    <a:pt x="2240" y="0"/>
                  </a:moveTo>
                  <a:lnTo>
                    <a:pt x="1655" y="217"/>
                  </a:lnTo>
                  <a:lnTo>
                    <a:pt x="926" y="475"/>
                  </a:lnTo>
                  <a:lnTo>
                    <a:pt x="268" y="690"/>
                  </a:lnTo>
                  <a:lnTo>
                    <a:pt x="0" y="783"/>
                  </a:lnTo>
                  <a:lnTo>
                    <a:pt x="185" y="1144"/>
                  </a:lnTo>
                  <a:lnTo>
                    <a:pt x="525" y="1772"/>
                  </a:lnTo>
                  <a:lnTo>
                    <a:pt x="863" y="2328"/>
                  </a:lnTo>
                  <a:lnTo>
                    <a:pt x="699" y="1957"/>
                  </a:lnTo>
                  <a:lnTo>
                    <a:pt x="525" y="1556"/>
                  </a:lnTo>
                  <a:lnTo>
                    <a:pt x="412" y="1153"/>
                  </a:lnTo>
                  <a:lnTo>
                    <a:pt x="401" y="875"/>
                  </a:lnTo>
                  <a:lnTo>
                    <a:pt x="657" y="743"/>
                  </a:lnTo>
                  <a:lnTo>
                    <a:pt x="1141" y="567"/>
                  </a:lnTo>
                  <a:lnTo>
                    <a:pt x="1645" y="391"/>
                  </a:lnTo>
                  <a:lnTo>
                    <a:pt x="2055" y="217"/>
                  </a:lnTo>
                  <a:lnTo>
                    <a:pt x="2240" y="0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FCF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99" y="1442"/>
              <a:ext cx="503" cy="834"/>
            </a:xfrm>
            <a:custGeom>
              <a:avLst/>
              <a:gdLst/>
              <a:ahLst/>
              <a:cxnLst/>
              <a:rect l="l" t="t" r="r" b="b"/>
              <a:pathLst>
                <a:path w="1006" h="1668" extrusionOk="0">
                  <a:moveTo>
                    <a:pt x="164" y="0"/>
                  </a:moveTo>
                  <a:lnTo>
                    <a:pt x="0" y="102"/>
                  </a:lnTo>
                  <a:lnTo>
                    <a:pt x="513" y="968"/>
                  </a:lnTo>
                  <a:lnTo>
                    <a:pt x="1006" y="1668"/>
                  </a:lnTo>
                  <a:lnTo>
                    <a:pt x="863" y="1309"/>
                  </a:lnTo>
                  <a:lnTo>
                    <a:pt x="370" y="443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563" y="1992"/>
              <a:ext cx="128" cy="161"/>
            </a:xfrm>
            <a:custGeom>
              <a:avLst/>
              <a:gdLst/>
              <a:ahLst/>
              <a:cxnLst/>
              <a:rect l="l" t="t" r="r" b="b"/>
              <a:pathLst>
                <a:path w="255" h="324" extrusionOk="0">
                  <a:moveTo>
                    <a:pt x="0" y="310"/>
                  </a:moveTo>
                  <a:lnTo>
                    <a:pt x="100" y="271"/>
                  </a:lnTo>
                  <a:lnTo>
                    <a:pt x="164" y="233"/>
                  </a:lnTo>
                  <a:lnTo>
                    <a:pt x="196" y="170"/>
                  </a:lnTo>
                  <a:lnTo>
                    <a:pt x="202" y="63"/>
                  </a:lnTo>
                  <a:lnTo>
                    <a:pt x="217" y="0"/>
                  </a:lnTo>
                  <a:lnTo>
                    <a:pt x="255" y="0"/>
                  </a:lnTo>
                  <a:lnTo>
                    <a:pt x="240" y="116"/>
                  </a:lnTo>
                  <a:lnTo>
                    <a:pt x="240" y="187"/>
                  </a:lnTo>
                  <a:lnTo>
                    <a:pt x="202" y="248"/>
                  </a:lnTo>
                  <a:lnTo>
                    <a:pt x="158" y="276"/>
                  </a:lnTo>
                  <a:lnTo>
                    <a:pt x="90" y="310"/>
                  </a:lnTo>
                  <a:lnTo>
                    <a:pt x="28" y="324"/>
                  </a:lnTo>
                  <a:lnTo>
                    <a:pt x="0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2123" y="2121"/>
              <a:ext cx="242" cy="158"/>
            </a:xfrm>
            <a:custGeom>
              <a:avLst/>
              <a:gdLst/>
              <a:ahLst/>
              <a:cxnLst/>
              <a:rect l="l" t="t" r="r" b="b"/>
              <a:pathLst>
                <a:path w="484" h="316" extrusionOk="0">
                  <a:moveTo>
                    <a:pt x="261" y="136"/>
                  </a:moveTo>
                  <a:lnTo>
                    <a:pt x="305" y="53"/>
                  </a:lnTo>
                  <a:lnTo>
                    <a:pt x="314" y="15"/>
                  </a:lnTo>
                  <a:lnTo>
                    <a:pt x="378" y="0"/>
                  </a:lnTo>
                  <a:lnTo>
                    <a:pt x="456" y="19"/>
                  </a:lnTo>
                  <a:lnTo>
                    <a:pt x="484" y="59"/>
                  </a:lnTo>
                  <a:lnTo>
                    <a:pt x="446" y="117"/>
                  </a:lnTo>
                  <a:lnTo>
                    <a:pt x="369" y="174"/>
                  </a:lnTo>
                  <a:lnTo>
                    <a:pt x="320" y="218"/>
                  </a:lnTo>
                  <a:lnTo>
                    <a:pt x="242" y="272"/>
                  </a:lnTo>
                  <a:lnTo>
                    <a:pt x="174" y="301"/>
                  </a:lnTo>
                  <a:lnTo>
                    <a:pt x="93" y="310"/>
                  </a:lnTo>
                  <a:lnTo>
                    <a:pt x="31" y="316"/>
                  </a:lnTo>
                  <a:lnTo>
                    <a:pt x="0" y="301"/>
                  </a:lnTo>
                  <a:lnTo>
                    <a:pt x="0" y="261"/>
                  </a:lnTo>
                  <a:lnTo>
                    <a:pt x="83" y="248"/>
                  </a:lnTo>
                  <a:lnTo>
                    <a:pt x="184" y="223"/>
                  </a:lnTo>
                  <a:lnTo>
                    <a:pt x="267" y="185"/>
                  </a:lnTo>
                  <a:lnTo>
                    <a:pt x="335" y="131"/>
                  </a:lnTo>
                  <a:lnTo>
                    <a:pt x="378" y="127"/>
                  </a:lnTo>
                  <a:lnTo>
                    <a:pt x="422" y="53"/>
                  </a:lnTo>
                  <a:lnTo>
                    <a:pt x="397" y="40"/>
                  </a:lnTo>
                  <a:lnTo>
                    <a:pt x="357" y="49"/>
                  </a:lnTo>
                  <a:lnTo>
                    <a:pt x="310" y="131"/>
                  </a:lnTo>
                  <a:lnTo>
                    <a:pt x="261" y="136"/>
                  </a:lnTo>
                  <a:lnTo>
                    <a:pt x="261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62" y="2191"/>
              <a:ext cx="188" cy="143"/>
            </a:xfrm>
            <a:custGeom>
              <a:avLst/>
              <a:gdLst/>
              <a:ahLst/>
              <a:cxnLst/>
              <a:rect l="l" t="t" r="r" b="b"/>
              <a:pathLst>
                <a:path w="376" h="286" extrusionOk="0">
                  <a:moveTo>
                    <a:pt x="0" y="219"/>
                  </a:moveTo>
                  <a:lnTo>
                    <a:pt x="93" y="199"/>
                  </a:lnTo>
                  <a:lnTo>
                    <a:pt x="155" y="161"/>
                  </a:lnTo>
                  <a:lnTo>
                    <a:pt x="223" y="121"/>
                  </a:lnTo>
                  <a:lnTo>
                    <a:pt x="314" y="49"/>
                  </a:lnTo>
                  <a:lnTo>
                    <a:pt x="376" y="0"/>
                  </a:lnTo>
                  <a:lnTo>
                    <a:pt x="367" y="40"/>
                  </a:lnTo>
                  <a:lnTo>
                    <a:pt x="333" y="93"/>
                  </a:lnTo>
                  <a:lnTo>
                    <a:pt x="289" y="151"/>
                  </a:lnTo>
                  <a:lnTo>
                    <a:pt x="223" y="204"/>
                  </a:lnTo>
                  <a:lnTo>
                    <a:pt x="131" y="248"/>
                  </a:lnTo>
                  <a:lnTo>
                    <a:pt x="53" y="272"/>
                  </a:lnTo>
                  <a:lnTo>
                    <a:pt x="0" y="286"/>
                  </a:lnTo>
                  <a:lnTo>
                    <a:pt x="0" y="219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689" y="2290"/>
              <a:ext cx="208" cy="68"/>
            </a:xfrm>
            <a:custGeom>
              <a:avLst/>
              <a:gdLst/>
              <a:ahLst/>
              <a:cxnLst/>
              <a:rect l="l" t="t" r="r" b="b"/>
              <a:pathLst>
                <a:path w="416" h="136" extrusionOk="0">
                  <a:moveTo>
                    <a:pt x="19" y="0"/>
                  </a:moveTo>
                  <a:lnTo>
                    <a:pt x="106" y="30"/>
                  </a:lnTo>
                  <a:lnTo>
                    <a:pt x="204" y="49"/>
                  </a:lnTo>
                  <a:lnTo>
                    <a:pt x="295" y="53"/>
                  </a:lnTo>
                  <a:lnTo>
                    <a:pt x="416" y="58"/>
                  </a:lnTo>
                  <a:lnTo>
                    <a:pt x="407" y="136"/>
                  </a:lnTo>
                  <a:lnTo>
                    <a:pt x="280" y="126"/>
                  </a:lnTo>
                  <a:lnTo>
                    <a:pt x="180" y="111"/>
                  </a:lnTo>
                  <a:lnTo>
                    <a:pt x="84" y="87"/>
                  </a:lnTo>
                  <a:lnTo>
                    <a:pt x="10" y="43"/>
                  </a:lnTo>
                  <a:lnTo>
                    <a:pt x="0" y="24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894" y="1867"/>
              <a:ext cx="136" cy="274"/>
            </a:xfrm>
            <a:custGeom>
              <a:avLst/>
              <a:gdLst/>
              <a:ahLst/>
              <a:cxnLst/>
              <a:rect l="l" t="t" r="r" b="b"/>
              <a:pathLst>
                <a:path w="272" h="549" extrusionOk="0">
                  <a:moveTo>
                    <a:pt x="53" y="549"/>
                  </a:moveTo>
                  <a:lnTo>
                    <a:pt x="21" y="528"/>
                  </a:lnTo>
                  <a:lnTo>
                    <a:pt x="0" y="484"/>
                  </a:lnTo>
                  <a:lnTo>
                    <a:pt x="0" y="432"/>
                  </a:lnTo>
                  <a:lnTo>
                    <a:pt x="34" y="363"/>
                  </a:lnTo>
                  <a:lnTo>
                    <a:pt x="65" y="307"/>
                  </a:lnTo>
                  <a:lnTo>
                    <a:pt x="78" y="258"/>
                  </a:lnTo>
                  <a:lnTo>
                    <a:pt x="78" y="189"/>
                  </a:lnTo>
                  <a:lnTo>
                    <a:pt x="65" y="121"/>
                  </a:lnTo>
                  <a:lnTo>
                    <a:pt x="68" y="89"/>
                  </a:lnTo>
                  <a:lnTo>
                    <a:pt x="108" y="78"/>
                  </a:lnTo>
                  <a:lnTo>
                    <a:pt x="142" y="84"/>
                  </a:lnTo>
                  <a:lnTo>
                    <a:pt x="165" y="44"/>
                  </a:lnTo>
                  <a:lnTo>
                    <a:pt x="185" y="6"/>
                  </a:lnTo>
                  <a:lnTo>
                    <a:pt x="223" y="0"/>
                  </a:lnTo>
                  <a:lnTo>
                    <a:pt x="252" y="21"/>
                  </a:lnTo>
                  <a:lnTo>
                    <a:pt x="272" y="84"/>
                  </a:lnTo>
                  <a:lnTo>
                    <a:pt x="272" y="142"/>
                  </a:lnTo>
                  <a:lnTo>
                    <a:pt x="233" y="142"/>
                  </a:lnTo>
                  <a:lnTo>
                    <a:pt x="229" y="65"/>
                  </a:lnTo>
                  <a:lnTo>
                    <a:pt x="208" y="74"/>
                  </a:lnTo>
                  <a:lnTo>
                    <a:pt x="199" y="136"/>
                  </a:lnTo>
                  <a:lnTo>
                    <a:pt x="174" y="146"/>
                  </a:lnTo>
                  <a:lnTo>
                    <a:pt x="131" y="142"/>
                  </a:lnTo>
                  <a:lnTo>
                    <a:pt x="131" y="195"/>
                  </a:lnTo>
                  <a:lnTo>
                    <a:pt x="112" y="282"/>
                  </a:lnTo>
                  <a:lnTo>
                    <a:pt x="93" y="354"/>
                  </a:lnTo>
                  <a:lnTo>
                    <a:pt x="59" y="413"/>
                  </a:lnTo>
                  <a:lnTo>
                    <a:pt x="49" y="466"/>
                  </a:lnTo>
                  <a:lnTo>
                    <a:pt x="49" y="505"/>
                  </a:lnTo>
                  <a:lnTo>
                    <a:pt x="78" y="539"/>
                  </a:lnTo>
                  <a:lnTo>
                    <a:pt x="53" y="549"/>
                  </a:lnTo>
                  <a:lnTo>
                    <a:pt x="53" y="5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948" y="1955"/>
              <a:ext cx="99" cy="214"/>
            </a:xfrm>
            <a:custGeom>
              <a:avLst/>
              <a:gdLst/>
              <a:ahLst/>
              <a:cxnLst/>
              <a:rect l="l" t="t" r="r" b="b"/>
              <a:pathLst>
                <a:path w="198" h="430" extrusionOk="0">
                  <a:moveTo>
                    <a:pt x="0" y="299"/>
                  </a:moveTo>
                  <a:lnTo>
                    <a:pt x="23" y="373"/>
                  </a:lnTo>
                  <a:lnTo>
                    <a:pt x="72" y="430"/>
                  </a:lnTo>
                  <a:lnTo>
                    <a:pt x="100" y="411"/>
                  </a:lnTo>
                  <a:lnTo>
                    <a:pt x="115" y="373"/>
                  </a:lnTo>
                  <a:lnTo>
                    <a:pt x="121" y="290"/>
                  </a:lnTo>
                  <a:lnTo>
                    <a:pt x="159" y="197"/>
                  </a:lnTo>
                  <a:lnTo>
                    <a:pt x="183" y="140"/>
                  </a:lnTo>
                  <a:lnTo>
                    <a:pt x="198" y="66"/>
                  </a:lnTo>
                  <a:lnTo>
                    <a:pt x="183" y="13"/>
                  </a:lnTo>
                  <a:lnTo>
                    <a:pt x="149" y="0"/>
                  </a:lnTo>
                  <a:lnTo>
                    <a:pt x="149" y="57"/>
                  </a:lnTo>
                  <a:lnTo>
                    <a:pt x="134" y="150"/>
                  </a:lnTo>
                  <a:lnTo>
                    <a:pt x="87" y="246"/>
                  </a:lnTo>
                  <a:lnTo>
                    <a:pt x="62" y="280"/>
                  </a:lnTo>
                  <a:lnTo>
                    <a:pt x="66" y="363"/>
                  </a:lnTo>
                  <a:lnTo>
                    <a:pt x="43" y="333"/>
                  </a:lnTo>
                  <a:lnTo>
                    <a:pt x="28" y="290"/>
                  </a:lnTo>
                  <a:lnTo>
                    <a:pt x="0" y="299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998" y="2065"/>
              <a:ext cx="292" cy="90"/>
            </a:xfrm>
            <a:custGeom>
              <a:avLst/>
              <a:gdLst/>
              <a:ahLst/>
              <a:cxnLst/>
              <a:rect l="l" t="t" r="r" b="b"/>
              <a:pathLst>
                <a:path w="586" h="180" extrusionOk="0">
                  <a:moveTo>
                    <a:pt x="40" y="0"/>
                  </a:moveTo>
                  <a:lnTo>
                    <a:pt x="132" y="17"/>
                  </a:lnTo>
                  <a:lnTo>
                    <a:pt x="217" y="35"/>
                  </a:lnTo>
                  <a:lnTo>
                    <a:pt x="325" y="65"/>
                  </a:lnTo>
                  <a:lnTo>
                    <a:pt x="401" y="93"/>
                  </a:lnTo>
                  <a:lnTo>
                    <a:pt x="518" y="131"/>
                  </a:lnTo>
                  <a:lnTo>
                    <a:pt x="586" y="156"/>
                  </a:lnTo>
                  <a:lnTo>
                    <a:pt x="521" y="180"/>
                  </a:lnTo>
                  <a:lnTo>
                    <a:pt x="421" y="165"/>
                  </a:lnTo>
                  <a:lnTo>
                    <a:pt x="316" y="131"/>
                  </a:lnTo>
                  <a:lnTo>
                    <a:pt x="232" y="112"/>
                  </a:lnTo>
                  <a:lnTo>
                    <a:pt x="151" y="97"/>
                  </a:lnTo>
                  <a:lnTo>
                    <a:pt x="59" y="87"/>
                  </a:lnTo>
                  <a:lnTo>
                    <a:pt x="0" y="84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558" y="2080"/>
              <a:ext cx="348" cy="274"/>
            </a:xfrm>
            <a:custGeom>
              <a:avLst/>
              <a:gdLst/>
              <a:ahLst/>
              <a:cxnLst/>
              <a:rect l="l" t="t" r="r" b="b"/>
              <a:pathLst>
                <a:path w="695" h="546" extrusionOk="0">
                  <a:moveTo>
                    <a:pt x="680" y="0"/>
                  </a:moveTo>
                  <a:lnTo>
                    <a:pt x="555" y="77"/>
                  </a:lnTo>
                  <a:lnTo>
                    <a:pt x="440" y="159"/>
                  </a:lnTo>
                  <a:lnTo>
                    <a:pt x="323" y="261"/>
                  </a:lnTo>
                  <a:lnTo>
                    <a:pt x="236" y="338"/>
                  </a:lnTo>
                  <a:lnTo>
                    <a:pt x="168" y="410"/>
                  </a:lnTo>
                  <a:lnTo>
                    <a:pt x="158" y="357"/>
                  </a:lnTo>
                  <a:lnTo>
                    <a:pt x="149" y="319"/>
                  </a:lnTo>
                  <a:lnTo>
                    <a:pt x="111" y="310"/>
                  </a:lnTo>
                  <a:lnTo>
                    <a:pt x="62" y="333"/>
                  </a:lnTo>
                  <a:lnTo>
                    <a:pt x="15" y="357"/>
                  </a:lnTo>
                  <a:lnTo>
                    <a:pt x="0" y="397"/>
                  </a:lnTo>
                  <a:lnTo>
                    <a:pt x="15" y="459"/>
                  </a:lnTo>
                  <a:lnTo>
                    <a:pt x="34" y="507"/>
                  </a:lnTo>
                  <a:lnTo>
                    <a:pt x="72" y="546"/>
                  </a:lnTo>
                  <a:lnTo>
                    <a:pt x="111" y="546"/>
                  </a:lnTo>
                  <a:lnTo>
                    <a:pt x="149" y="507"/>
                  </a:lnTo>
                  <a:lnTo>
                    <a:pt x="106" y="497"/>
                  </a:lnTo>
                  <a:lnTo>
                    <a:pt x="72" y="488"/>
                  </a:lnTo>
                  <a:lnTo>
                    <a:pt x="58" y="429"/>
                  </a:lnTo>
                  <a:lnTo>
                    <a:pt x="62" y="386"/>
                  </a:lnTo>
                  <a:lnTo>
                    <a:pt x="111" y="353"/>
                  </a:lnTo>
                  <a:lnTo>
                    <a:pt x="115" y="420"/>
                  </a:lnTo>
                  <a:lnTo>
                    <a:pt x="130" y="463"/>
                  </a:lnTo>
                  <a:lnTo>
                    <a:pt x="168" y="463"/>
                  </a:lnTo>
                  <a:lnTo>
                    <a:pt x="208" y="450"/>
                  </a:lnTo>
                  <a:lnTo>
                    <a:pt x="266" y="406"/>
                  </a:lnTo>
                  <a:lnTo>
                    <a:pt x="344" y="333"/>
                  </a:lnTo>
                  <a:lnTo>
                    <a:pt x="430" y="246"/>
                  </a:lnTo>
                  <a:lnTo>
                    <a:pt x="531" y="168"/>
                  </a:lnTo>
                  <a:lnTo>
                    <a:pt x="633" y="96"/>
                  </a:lnTo>
                  <a:lnTo>
                    <a:pt x="695" y="66"/>
                  </a:lnTo>
                  <a:lnTo>
                    <a:pt x="680" y="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546" y="2431"/>
              <a:ext cx="334" cy="266"/>
            </a:xfrm>
            <a:custGeom>
              <a:avLst/>
              <a:gdLst/>
              <a:ahLst/>
              <a:cxnLst/>
              <a:rect l="l" t="t" r="r" b="b"/>
              <a:pathLst>
                <a:path w="667" h="532" extrusionOk="0">
                  <a:moveTo>
                    <a:pt x="0" y="532"/>
                  </a:moveTo>
                  <a:lnTo>
                    <a:pt x="53" y="469"/>
                  </a:lnTo>
                  <a:lnTo>
                    <a:pt x="117" y="435"/>
                  </a:lnTo>
                  <a:lnTo>
                    <a:pt x="223" y="411"/>
                  </a:lnTo>
                  <a:lnTo>
                    <a:pt x="329" y="364"/>
                  </a:lnTo>
                  <a:lnTo>
                    <a:pt x="416" y="314"/>
                  </a:lnTo>
                  <a:lnTo>
                    <a:pt x="489" y="267"/>
                  </a:lnTo>
                  <a:lnTo>
                    <a:pt x="552" y="208"/>
                  </a:lnTo>
                  <a:lnTo>
                    <a:pt x="590" y="150"/>
                  </a:lnTo>
                  <a:lnTo>
                    <a:pt x="658" y="0"/>
                  </a:lnTo>
                  <a:lnTo>
                    <a:pt x="667" y="103"/>
                  </a:lnTo>
                  <a:lnTo>
                    <a:pt x="639" y="174"/>
                  </a:lnTo>
                  <a:lnTo>
                    <a:pt x="599" y="246"/>
                  </a:lnTo>
                  <a:lnTo>
                    <a:pt x="550" y="303"/>
                  </a:lnTo>
                  <a:lnTo>
                    <a:pt x="484" y="358"/>
                  </a:lnTo>
                  <a:lnTo>
                    <a:pt x="412" y="398"/>
                  </a:lnTo>
                  <a:lnTo>
                    <a:pt x="310" y="441"/>
                  </a:lnTo>
                  <a:lnTo>
                    <a:pt x="223" y="469"/>
                  </a:lnTo>
                  <a:lnTo>
                    <a:pt x="155" y="494"/>
                  </a:lnTo>
                  <a:lnTo>
                    <a:pt x="78" y="519"/>
                  </a:lnTo>
                  <a:lnTo>
                    <a:pt x="0" y="532"/>
                  </a:lnTo>
                  <a:lnTo>
                    <a:pt x="0" y="5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948" y="2455"/>
              <a:ext cx="170" cy="133"/>
            </a:xfrm>
            <a:custGeom>
              <a:avLst/>
              <a:gdLst/>
              <a:ahLst/>
              <a:cxnLst/>
              <a:rect l="l" t="t" r="r" b="b"/>
              <a:pathLst>
                <a:path w="342" h="266" extrusionOk="0">
                  <a:moveTo>
                    <a:pt x="0" y="58"/>
                  </a:moveTo>
                  <a:lnTo>
                    <a:pt x="57" y="83"/>
                  </a:lnTo>
                  <a:lnTo>
                    <a:pt x="153" y="98"/>
                  </a:lnTo>
                  <a:lnTo>
                    <a:pt x="227" y="117"/>
                  </a:lnTo>
                  <a:lnTo>
                    <a:pt x="270" y="136"/>
                  </a:lnTo>
                  <a:lnTo>
                    <a:pt x="283" y="170"/>
                  </a:lnTo>
                  <a:lnTo>
                    <a:pt x="270" y="232"/>
                  </a:lnTo>
                  <a:lnTo>
                    <a:pt x="295" y="266"/>
                  </a:lnTo>
                  <a:lnTo>
                    <a:pt x="317" y="247"/>
                  </a:lnTo>
                  <a:lnTo>
                    <a:pt x="342" y="208"/>
                  </a:lnTo>
                  <a:lnTo>
                    <a:pt x="342" y="155"/>
                  </a:lnTo>
                  <a:lnTo>
                    <a:pt x="323" y="107"/>
                  </a:lnTo>
                  <a:lnTo>
                    <a:pt x="298" y="77"/>
                  </a:lnTo>
                  <a:lnTo>
                    <a:pt x="261" y="55"/>
                  </a:lnTo>
                  <a:lnTo>
                    <a:pt x="193" y="39"/>
                  </a:lnTo>
                  <a:lnTo>
                    <a:pt x="115" y="24"/>
                  </a:lnTo>
                  <a:lnTo>
                    <a:pt x="38" y="0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155" y="2284"/>
              <a:ext cx="128" cy="309"/>
            </a:xfrm>
            <a:custGeom>
              <a:avLst/>
              <a:gdLst/>
              <a:ahLst/>
              <a:cxnLst/>
              <a:rect l="l" t="t" r="r" b="b"/>
              <a:pathLst>
                <a:path w="255" h="619" extrusionOk="0">
                  <a:moveTo>
                    <a:pt x="0" y="44"/>
                  </a:moveTo>
                  <a:lnTo>
                    <a:pt x="75" y="78"/>
                  </a:lnTo>
                  <a:lnTo>
                    <a:pt x="134" y="131"/>
                  </a:lnTo>
                  <a:lnTo>
                    <a:pt x="173" y="184"/>
                  </a:lnTo>
                  <a:lnTo>
                    <a:pt x="183" y="242"/>
                  </a:lnTo>
                  <a:lnTo>
                    <a:pt x="187" y="299"/>
                  </a:lnTo>
                  <a:lnTo>
                    <a:pt x="162" y="367"/>
                  </a:lnTo>
                  <a:lnTo>
                    <a:pt x="109" y="464"/>
                  </a:lnTo>
                  <a:lnTo>
                    <a:pt x="52" y="532"/>
                  </a:lnTo>
                  <a:lnTo>
                    <a:pt x="3" y="619"/>
                  </a:lnTo>
                  <a:lnTo>
                    <a:pt x="62" y="606"/>
                  </a:lnTo>
                  <a:lnTo>
                    <a:pt x="115" y="572"/>
                  </a:lnTo>
                  <a:lnTo>
                    <a:pt x="177" y="494"/>
                  </a:lnTo>
                  <a:lnTo>
                    <a:pt x="221" y="426"/>
                  </a:lnTo>
                  <a:lnTo>
                    <a:pt x="255" y="320"/>
                  </a:lnTo>
                  <a:lnTo>
                    <a:pt x="249" y="242"/>
                  </a:lnTo>
                  <a:lnTo>
                    <a:pt x="221" y="165"/>
                  </a:lnTo>
                  <a:lnTo>
                    <a:pt x="196" y="112"/>
                  </a:lnTo>
                  <a:lnTo>
                    <a:pt x="153" y="57"/>
                  </a:lnTo>
                  <a:lnTo>
                    <a:pt x="66" y="19"/>
                  </a:lnTo>
                  <a:lnTo>
                    <a:pt x="3" y="0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2083" y="2574"/>
              <a:ext cx="137" cy="61"/>
            </a:xfrm>
            <a:custGeom>
              <a:avLst/>
              <a:gdLst/>
              <a:ahLst/>
              <a:cxnLst/>
              <a:rect l="l" t="t" r="r" b="b"/>
              <a:pathLst>
                <a:path w="276" h="121" extrusionOk="0">
                  <a:moveTo>
                    <a:pt x="0" y="34"/>
                  </a:moveTo>
                  <a:lnTo>
                    <a:pt x="4" y="72"/>
                  </a:lnTo>
                  <a:lnTo>
                    <a:pt x="44" y="102"/>
                  </a:lnTo>
                  <a:lnTo>
                    <a:pt x="106" y="115"/>
                  </a:lnTo>
                  <a:lnTo>
                    <a:pt x="187" y="121"/>
                  </a:lnTo>
                  <a:lnTo>
                    <a:pt x="265" y="115"/>
                  </a:lnTo>
                  <a:lnTo>
                    <a:pt x="276" y="78"/>
                  </a:lnTo>
                  <a:lnTo>
                    <a:pt x="198" y="0"/>
                  </a:lnTo>
                  <a:lnTo>
                    <a:pt x="178" y="19"/>
                  </a:lnTo>
                  <a:lnTo>
                    <a:pt x="198" y="68"/>
                  </a:lnTo>
                  <a:lnTo>
                    <a:pt x="134" y="68"/>
                  </a:lnTo>
                  <a:lnTo>
                    <a:pt x="81" y="59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486" y="2695"/>
              <a:ext cx="130" cy="53"/>
            </a:xfrm>
            <a:custGeom>
              <a:avLst/>
              <a:gdLst/>
              <a:ahLst/>
              <a:cxnLst/>
              <a:rect l="l" t="t" r="r" b="b"/>
              <a:pathLst>
                <a:path w="261" h="106" extrusionOk="0">
                  <a:moveTo>
                    <a:pt x="0" y="15"/>
                  </a:moveTo>
                  <a:lnTo>
                    <a:pt x="25" y="38"/>
                  </a:lnTo>
                  <a:lnTo>
                    <a:pt x="83" y="53"/>
                  </a:lnTo>
                  <a:lnTo>
                    <a:pt x="146" y="59"/>
                  </a:lnTo>
                  <a:lnTo>
                    <a:pt x="223" y="106"/>
                  </a:lnTo>
                  <a:lnTo>
                    <a:pt x="261" y="102"/>
                  </a:lnTo>
                  <a:lnTo>
                    <a:pt x="248" y="62"/>
                  </a:lnTo>
                  <a:lnTo>
                    <a:pt x="199" y="25"/>
                  </a:lnTo>
                  <a:lnTo>
                    <a:pt x="140" y="10"/>
                  </a:lnTo>
                  <a:lnTo>
                    <a:pt x="49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237" y="2324"/>
              <a:ext cx="421" cy="354"/>
            </a:xfrm>
            <a:custGeom>
              <a:avLst/>
              <a:gdLst/>
              <a:ahLst/>
              <a:cxnLst/>
              <a:rect l="l" t="t" r="r" b="b"/>
              <a:pathLst>
                <a:path w="840" h="707" extrusionOk="0">
                  <a:moveTo>
                    <a:pt x="806" y="0"/>
                  </a:moveTo>
                  <a:lnTo>
                    <a:pt x="840" y="9"/>
                  </a:lnTo>
                  <a:lnTo>
                    <a:pt x="797" y="73"/>
                  </a:lnTo>
                  <a:lnTo>
                    <a:pt x="738" y="151"/>
                  </a:lnTo>
                  <a:lnTo>
                    <a:pt x="680" y="229"/>
                  </a:lnTo>
                  <a:lnTo>
                    <a:pt x="646" y="310"/>
                  </a:lnTo>
                  <a:lnTo>
                    <a:pt x="672" y="363"/>
                  </a:lnTo>
                  <a:lnTo>
                    <a:pt x="691" y="431"/>
                  </a:lnTo>
                  <a:lnTo>
                    <a:pt x="685" y="499"/>
                  </a:lnTo>
                  <a:lnTo>
                    <a:pt x="657" y="577"/>
                  </a:lnTo>
                  <a:lnTo>
                    <a:pt x="598" y="658"/>
                  </a:lnTo>
                  <a:lnTo>
                    <a:pt x="540" y="701"/>
                  </a:lnTo>
                  <a:lnTo>
                    <a:pt x="493" y="707"/>
                  </a:lnTo>
                  <a:lnTo>
                    <a:pt x="511" y="664"/>
                  </a:lnTo>
                  <a:lnTo>
                    <a:pt x="570" y="577"/>
                  </a:lnTo>
                  <a:lnTo>
                    <a:pt x="598" y="493"/>
                  </a:lnTo>
                  <a:lnTo>
                    <a:pt x="608" y="425"/>
                  </a:lnTo>
                  <a:lnTo>
                    <a:pt x="604" y="368"/>
                  </a:lnTo>
                  <a:lnTo>
                    <a:pt x="579" y="319"/>
                  </a:lnTo>
                  <a:lnTo>
                    <a:pt x="527" y="266"/>
                  </a:lnTo>
                  <a:lnTo>
                    <a:pt x="425" y="359"/>
                  </a:lnTo>
                  <a:lnTo>
                    <a:pt x="353" y="437"/>
                  </a:lnTo>
                  <a:lnTo>
                    <a:pt x="255" y="524"/>
                  </a:lnTo>
                  <a:lnTo>
                    <a:pt x="183" y="580"/>
                  </a:lnTo>
                  <a:lnTo>
                    <a:pt x="105" y="620"/>
                  </a:lnTo>
                  <a:lnTo>
                    <a:pt x="52" y="614"/>
                  </a:lnTo>
                  <a:lnTo>
                    <a:pt x="0" y="590"/>
                  </a:lnTo>
                  <a:lnTo>
                    <a:pt x="0" y="542"/>
                  </a:lnTo>
                  <a:lnTo>
                    <a:pt x="77" y="537"/>
                  </a:lnTo>
                  <a:lnTo>
                    <a:pt x="183" y="484"/>
                  </a:lnTo>
                  <a:lnTo>
                    <a:pt x="270" y="412"/>
                  </a:lnTo>
                  <a:lnTo>
                    <a:pt x="387" y="295"/>
                  </a:lnTo>
                  <a:lnTo>
                    <a:pt x="521" y="174"/>
                  </a:lnTo>
                  <a:lnTo>
                    <a:pt x="646" y="53"/>
                  </a:lnTo>
                  <a:lnTo>
                    <a:pt x="695" y="68"/>
                  </a:lnTo>
                  <a:lnTo>
                    <a:pt x="753" y="34"/>
                  </a:lnTo>
                  <a:lnTo>
                    <a:pt x="806" y="0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1679" y="2630"/>
              <a:ext cx="829" cy="157"/>
            </a:xfrm>
            <a:custGeom>
              <a:avLst/>
              <a:gdLst/>
              <a:ahLst/>
              <a:cxnLst/>
              <a:rect l="l" t="t" r="r" b="b"/>
              <a:pathLst>
                <a:path w="1656" h="314" extrusionOk="0">
                  <a:moveTo>
                    <a:pt x="15" y="183"/>
                  </a:moveTo>
                  <a:lnTo>
                    <a:pt x="173" y="158"/>
                  </a:lnTo>
                  <a:lnTo>
                    <a:pt x="425" y="155"/>
                  </a:lnTo>
                  <a:lnTo>
                    <a:pt x="797" y="155"/>
                  </a:lnTo>
                  <a:lnTo>
                    <a:pt x="1057" y="140"/>
                  </a:lnTo>
                  <a:lnTo>
                    <a:pt x="1197" y="111"/>
                  </a:lnTo>
                  <a:lnTo>
                    <a:pt x="1154" y="90"/>
                  </a:lnTo>
                  <a:lnTo>
                    <a:pt x="1091" y="53"/>
                  </a:lnTo>
                  <a:lnTo>
                    <a:pt x="1101" y="3"/>
                  </a:lnTo>
                  <a:lnTo>
                    <a:pt x="1139" y="0"/>
                  </a:lnTo>
                  <a:lnTo>
                    <a:pt x="1322" y="43"/>
                  </a:lnTo>
                  <a:lnTo>
                    <a:pt x="1439" y="77"/>
                  </a:lnTo>
                  <a:lnTo>
                    <a:pt x="1651" y="140"/>
                  </a:lnTo>
                  <a:lnTo>
                    <a:pt x="1656" y="177"/>
                  </a:lnTo>
                  <a:lnTo>
                    <a:pt x="1626" y="189"/>
                  </a:lnTo>
                  <a:lnTo>
                    <a:pt x="1511" y="192"/>
                  </a:lnTo>
                  <a:lnTo>
                    <a:pt x="1362" y="189"/>
                  </a:lnTo>
                  <a:lnTo>
                    <a:pt x="1328" y="208"/>
                  </a:lnTo>
                  <a:lnTo>
                    <a:pt x="1278" y="251"/>
                  </a:lnTo>
                  <a:lnTo>
                    <a:pt x="1201" y="295"/>
                  </a:lnTo>
                  <a:lnTo>
                    <a:pt x="1076" y="314"/>
                  </a:lnTo>
                  <a:lnTo>
                    <a:pt x="955" y="314"/>
                  </a:lnTo>
                  <a:lnTo>
                    <a:pt x="810" y="304"/>
                  </a:lnTo>
                  <a:lnTo>
                    <a:pt x="530" y="279"/>
                  </a:lnTo>
                  <a:lnTo>
                    <a:pt x="294" y="251"/>
                  </a:lnTo>
                  <a:lnTo>
                    <a:pt x="124" y="236"/>
                  </a:lnTo>
                  <a:lnTo>
                    <a:pt x="9" y="232"/>
                  </a:lnTo>
                  <a:lnTo>
                    <a:pt x="0" y="208"/>
                  </a:lnTo>
                  <a:lnTo>
                    <a:pt x="15" y="183"/>
                  </a:lnTo>
                  <a:lnTo>
                    <a:pt x="15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685" y="2053"/>
              <a:ext cx="188" cy="201"/>
            </a:xfrm>
            <a:custGeom>
              <a:avLst/>
              <a:gdLst/>
              <a:ahLst/>
              <a:cxnLst/>
              <a:rect l="l" t="t" r="r" b="b"/>
              <a:pathLst>
                <a:path w="376" h="403" extrusionOk="0">
                  <a:moveTo>
                    <a:pt x="17" y="0"/>
                  </a:moveTo>
                  <a:lnTo>
                    <a:pt x="0" y="60"/>
                  </a:lnTo>
                  <a:lnTo>
                    <a:pt x="112" y="128"/>
                  </a:lnTo>
                  <a:lnTo>
                    <a:pt x="238" y="265"/>
                  </a:lnTo>
                  <a:lnTo>
                    <a:pt x="376" y="403"/>
                  </a:lnTo>
                  <a:lnTo>
                    <a:pt x="333" y="308"/>
                  </a:lnTo>
                  <a:lnTo>
                    <a:pt x="204" y="155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458" y="917"/>
              <a:ext cx="85" cy="484"/>
            </a:xfrm>
            <a:custGeom>
              <a:avLst/>
              <a:gdLst/>
              <a:ahLst/>
              <a:cxnLst/>
              <a:rect l="l" t="t" r="r" b="b"/>
              <a:pathLst>
                <a:path w="170" h="968" extrusionOk="0">
                  <a:moveTo>
                    <a:pt x="0" y="0"/>
                  </a:moveTo>
                  <a:lnTo>
                    <a:pt x="28" y="153"/>
                  </a:lnTo>
                  <a:lnTo>
                    <a:pt x="32" y="233"/>
                  </a:lnTo>
                  <a:lnTo>
                    <a:pt x="32" y="352"/>
                  </a:lnTo>
                  <a:lnTo>
                    <a:pt x="47" y="484"/>
                  </a:lnTo>
                  <a:lnTo>
                    <a:pt x="68" y="641"/>
                  </a:lnTo>
                  <a:lnTo>
                    <a:pt x="102" y="787"/>
                  </a:lnTo>
                  <a:lnTo>
                    <a:pt x="170" y="968"/>
                  </a:lnTo>
                  <a:lnTo>
                    <a:pt x="129" y="711"/>
                  </a:lnTo>
                  <a:lnTo>
                    <a:pt x="102" y="484"/>
                  </a:lnTo>
                  <a:lnTo>
                    <a:pt x="95" y="361"/>
                  </a:lnTo>
                  <a:lnTo>
                    <a:pt x="95" y="231"/>
                  </a:lnTo>
                  <a:lnTo>
                    <a:pt x="68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232" y="918"/>
              <a:ext cx="426" cy="274"/>
            </a:xfrm>
            <a:custGeom>
              <a:avLst/>
              <a:gdLst/>
              <a:ahLst/>
              <a:cxnLst/>
              <a:rect l="l" t="t" r="r" b="b"/>
              <a:pathLst>
                <a:path w="854" h="549" extrusionOk="0">
                  <a:moveTo>
                    <a:pt x="854" y="112"/>
                  </a:moveTo>
                  <a:lnTo>
                    <a:pt x="718" y="0"/>
                  </a:lnTo>
                  <a:lnTo>
                    <a:pt x="597" y="112"/>
                  </a:lnTo>
                  <a:lnTo>
                    <a:pt x="410" y="265"/>
                  </a:lnTo>
                  <a:lnTo>
                    <a:pt x="238" y="403"/>
                  </a:lnTo>
                  <a:lnTo>
                    <a:pt x="0" y="532"/>
                  </a:lnTo>
                  <a:lnTo>
                    <a:pt x="59" y="549"/>
                  </a:lnTo>
                  <a:lnTo>
                    <a:pt x="248" y="433"/>
                  </a:lnTo>
                  <a:lnTo>
                    <a:pt x="580" y="197"/>
                  </a:lnTo>
                  <a:lnTo>
                    <a:pt x="709" y="95"/>
                  </a:lnTo>
                  <a:lnTo>
                    <a:pt x="794" y="172"/>
                  </a:lnTo>
                  <a:lnTo>
                    <a:pt x="854" y="112"/>
                  </a:lnTo>
                  <a:lnTo>
                    <a:pt x="854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1113" y="914"/>
              <a:ext cx="725" cy="347"/>
            </a:xfrm>
            <a:custGeom>
              <a:avLst/>
              <a:gdLst/>
              <a:ahLst/>
              <a:cxnLst/>
              <a:rect l="l" t="t" r="r" b="b"/>
              <a:pathLst>
                <a:path w="1451" h="692" extrusionOk="0">
                  <a:moveTo>
                    <a:pt x="1451" y="24"/>
                  </a:moveTo>
                  <a:lnTo>
                    <a:pt x="1383" y="0"/>
                  </a:lnTo>
                  <a:lnTo>
                    <a:pt x="1237" y="41"/>
                  </a:lnTo>
                  <a:lnTo>
                    <a:pt x="1032" y="136"/>
                  </a:lnTo>
                  <a:lnTo>
                    <a:pt x="892" y="217"/>
                  </a:lnTo>
                  <a:lnTo>
                    <a:pt x="690" y="333"/>
                  </a:lnTo>
                  <a:lnTo>
                    <a:pt x="374" y="495"/>
                  </a:lnTo>
                  <a:lnTo>
                    <a:pt x="161" y="616"/>
                  </a:lnTo>
                  <a:lnTo>
                    <a:pt x="0" y="684"/>
                  </a:lnTo>
                  <a:lnTo>
                    <a:pt x="66" y="692"/>
                  </a:lnTo>
                  <a:lnTo>
                    <a:pt x="263" y="607"/>
                  </a:lnTo>
                  <a:lnTo>
                    <a:pt x="520" y="478"/>
                  </a:lnTo>
                  <a:lnTo>
                    <a:pt x="777" y="342"/>
                  </a:lnTo>
                  <a:lnTo>
                    <a:pt x="1050" y="197"/>
                  </a:lnTo>
                  <a:lnTo>
                    <a:pt x="1234" y="113"/>
                  </a:lnTo>
                  <a:lnTo>
                    <a:pt x="1373" y="58"/>
                  </a:lnTo>
                  <a:lnTo>
                    <a:pt x="1451" y="75"/>
                  </a:lnTo>
                  <a:lnTo>
                    <a:pt x="1451" y="24"/>
                  </a:lnTo>
                  <a:lnTo>
                    <a:pt x="145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590" y="1450"/>
              <a:ext cx="513" cy="852"/>
            </a:xfrm>
            <a:custGeom>
              <a:avLst/>
              <a:gdLst/>
              <a:ahLst/>
              <a:cxnLst/>
              <a:rect l="l" t="t" r="r" b="b"/>
              <a:pathLst>
                <a:path w="1025" h="1704" extrusionOk="0">
                  <a:moveTo>
                    <a:pt x="128" y="0"/>
                  </a:moveTo>
                  <a:lnTo>
                    <a:pt x="0" y="51"/>
                  </a:lnTo>
                  <a:lnTo>
                    <a:pt x="120" y="282"/>
                  </a:lnTo>
                  <a:lnTo>
                    <a:pt x="307" y="617"/>
                  </a:lnTo>
                  <a:lnTo>
                    <a:pt x="513" y="925"/>
                  </a:lnTo>
                  <a:lnTo>
                    <a:pt x="683" y="1199"/>
                  </a:lnTo>
                  <a:lnTo>
                    <a:pt x="1025" y="1704"/>
                  </a:lnTo>
                  <a:lnTo>
                    <a:pt x="940" y="1491"/>
                  </a:lnTo>
                  <a:lnTo>
                    <a:pt x="785" y="1267"/>
                  </a:lnTo>
                  <a:lnTo>
                    <a:pt x="632" y="1027"/>
                  </a:lnTo>
                  <a:lnTo>
                    <a:pt x="419" y="702"/>
                  </a:lnTo>
                  <a:lnTo>
                    <a:pt x="222" y="360"/>
                  </a:lnTo>
                  <a:lnTo>
                    <a:pt x="68" y="93"/>
                  </a:lnTo>
                  <a:lnTo>
                    <a:pt x="154" y="42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668" y="1051"/>
              <a:ext cx="1093" cy="1281"/>
            </a:xfrm>
            <a:custGeom>
              <a:avLst/>
              <a:gdLst/>
              <a:ahLst/>
              <a:cxnLst/>
              <a:rect l="l" t="t" r="r" b="b"/>
              <a:pathLst>
                <a:path w="2188" h="2563" extrusionOk="0">
                  <a:moveTo>
                    <a:pt x="2188" y="0"/>
                  </a:moveTo>
                  <a:lnTo>
                    <a:pt x="1982" y="61"/>
                  </a:lnTo>
                  <a:lnTo>
                    <a:pt x="1691" y="172"/>
                  </a:lnTo>
                  <a:lnTo>
                    <a:pt x="1402" y="284"/>
                  </a:lnTo>
                  <a:lnTo>
                    <a:pt x="1111" y="386"/>
                  </a:lnTo>
                  <a:lnTo>
                    <a:pt x="811" y="490"/>
                  </a:lnTo>
                  <a:lnTo>
                    <a:pt x="493" y="596"/>
                  </a:lnTo>
                  <a:lnTo>
                    <a:pt x="214" y="670"/>
                  </a:lnTo>
                  <a:lnTo>
                    <a:pt x="0" y="728"/>
                  </a:lnTo>
                  <a:lnTo>
                    <a:pt x="8" y="798"/>
                  </a:lnTo>
                  <a:lnTo>
                    <a:pt x="110" y="1020"/>
                  </a:lnTo>
                  <a:lnTo>
                    <a:pt x="282" y="1328"/>
                  </a:lnTo>
                  <a:lnTo>
                    <a:pt x="444" y="1655"/>
                  </a:lnTo>
                  <a:lnTo>
                    <a:pt x="607" y="1927"/>
                  </a:lnTo>
                  <a:lnTo>
                    <a:pt x="922" y="2563"/>
                  </a:lnTo>
                  <a:lnTo>
                    <a:pt x="767" y="2092"/>
                  </a:lnTo>
                  <a:lnTo>
                    <a:pt x="522" y="1697"/>
                  </a:lnTo>
                  <a:lnTo>
                    <a:pt x="356" y="1390"/>
                  </a:lnTo>
                  <a:lnTo>
                    <a:pt x="191" y="1050"/>
                  </a:lnTo>
                  <a:lnTo>
                    <a:pt x="59" y="789"/>
                  </a:lnTo>
                  <a:lnTo>
                    <a:pt x="59" y="747"/>
                  </a:lnTo>
                  <a:lnTo>
                    <a:pt x="367" y="677"/>
                  </a:lnTo>
                  <a:lnTo>
                    <a:pt x="735" y="566"/>
                  </a:lnTo>
                  <a:lnTo>
                    <a:pt x="1041" y="464"/>
                  </a:lnTo>
                  <a:lnTo>
                    <a:pt x="1342" y="361"/>
                  </a:lnTo>
                  <a:lnTo>
                    <a:pt x="1640" y="250"/>
                  </a:lnTo>
                  <a:lnTo>
                    <a:pt x="1888" y="155"/>
                  </a:lnTo>
                  <a:lnTo>
                    <a:pt x="2118" y="70"/>
                  </a:lnTo>
                  <a:lnTo>
                    <a:pt x="2188" y="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539" y="1531"/>
              <a:ext cx="594" cy="843"/>
            </a:xfrm>
            <a:custGeom>
              <a:avLst/>
              <a:gdLst/>
              <a:ahLst/>
              <a:cxnLst/>
              <a:rect l="l" t="t" r="r" b="b"/>
              <a:pathLst>
                <a:path w="1188" h="1687" extrusionOk="0">
                  <a:moveTo>
                    <a:pt x="162" y="0"/>
                  </a:moveTo>
                  <a:lnTo>
                    <a:pt x="0" y="93"/>
                  </a:lnTo>
                  <a:lnTo>
                    <a:pt x="60" y="187"/>
                  </a:lnTo>
                  <a:lnTo>
                    <a:pt x="264" y="461"/>
                  </a:lnTo>
                  <a:lnTo>
                    <a:pt x="443" y="719"/>
                  </a:lnTo>
                  <a:lnTo>
                    <a:pt x="649" y="976"/>
                  </a:lnTo>
                  <a:lnTo>
                    <a:pt x="829" y="1199"/>
                  </a:lnTo>
                  <a:lnTo>
                    <a:pt x="991" y="1420"/>
                  </a:lnTo>
                  <a:lnTo>
                    <a:pt x="1188" y="1687"/>
                  </a:lnTo>
                  <a:lnTo>
                    <a:pt x="948" y="1301"/>
                  </a:lnTo>
                  <a:lnTo>
                    <a:pt x="751" y="1044"/>
                  </a:lnTo>
                  <a:lnTo>
                    <a:pt x="545" y="770"/>
                  </a:lnTo>
                  <a:lnTo>
                    <a:pt x="366" y="531"/>
                  </a:lnTo>
                  <a:lnTo>
                    <a:pt x="145" y="204"/>
                  </a:lnTo>
                  <a:lnTo>
                    <a:pt x="94" y="119"/>
                  </a:lnTo>
                  <a:lnTo>
                    <a:pt x="145" y="51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2329" y="828"/>
              <a:ext cx="325" cy="1387"/>
            </a:xfrm>
            <a:custGeom>
              <a:avLst/>
              <a:gdLst/>
              <a:ahLst/>
              <a:cxnLst/>
              <a:rect l="l" t="t" r="r" b="b"/>
              <a:pathLst>
                <a:path w="650" h="2772" extrusionOk="0">
                  <a:moveTo>
                    <a:pt x="121" y="0"/>
                  </a:moveTo>
                  <a:lnTo>
                    <a:pt x="163" y="51"/>
                  </a:lnTo>
                  <a:lnTo>
                    <a:pt x="189" y="111"/>
                  </a:lnTo>
                  <a:lnTo>
                    <a:pt x="214" y="359"/>
                  </a:lnTo>
                  <a:lnTo>
                    <a:pt x="257" y="684"/>
                  </a:lnTo>
                  <a:lnTo>
                    <a:pt x="301" y="917"/>
                  </a:lnTo>
                  <a:lnTo>
                    <a:pt x="359" y="1131"/>
                  </a:lnTo>
                  <a:lnTo>
                    <a:pt x="444" y="1430"/>
                  </a:lnTo>
                  <a:lnTo>
                    <a:pt x="531" y="1704"/>
                  </a:lnTo>
                  <a:lnTo>
                    <a:pt x="599" y="1978"/>
                  </a:lnTo>
                  <a:lnTo>
                    <a:pt x="633" y="2252"/>
                  </a:lnTo>
                  <a:lnTo>
                    <a:pt x="650" y="2483"/>
                  </a:lnTo>
                  <a:lnTo>
                    <a:pt x="633" y="2612"/>
                  </a:lnTo>
                  <a:lnTo>
                    <a:pt x="618" y="2663"/>
                  </a:lnTo>
                  <a:lnTo>
                    <a:pt x="586" y="2708"/>
                  </a:lnTo>
                  <a:lnTo>
                    <a:pt x="557" y="2727"/>
                  </a:lnTo>
                  <a:lnTo>
                    <a:pt x="514" y="2750"/>
                  </a:lnTo>
                  <a:lnTo>
                    <a:pt x="435" y="2772"/>
                  </a:lnTo>
                  <a:lnTo>
                    <a:pt x="336" y="2772"/>
                  </a:lnTo>
                  <a:lnTo>
                    <a:pt x="223" y="2757"/>
                  </a:lnTo>
                  <a:lnTo>
                    <a:pt x="98" y="2729"/>
                  </a:lnTo>
                  <a:lnTo>
                    <a:pt x="0" y="2706"/>
                  </a:lnTo>
                  <a:lnTo>
                    <a:pt x="27" y="2663"/>
                  </a:lnTo>
                  <a:lnTo>
                    <a:pt x="155" y="2680"/>
                  </a:lnTo>
                  <a:lnTo>
                    <a:pt x="242" y="2699"/>
                  </a:lnTo>
                  <a:lnTo>
                    <a:pt x="340" y="2708"/>
                  </a:lnTo>
                  <a:lnTo>
                    <a:pt x="420" y="2704"/>
                  </a:lnTo>
                  <a:lnTo>
                    <a:pt x="480" y="2680"/>
                  </a:lnTo>
                  <a:lnTo>
                    <a:pt x="544" y="2640"/>
                  </a:lnTo>
                  <a:lnTo>
                    <a:pt x="565" y="2534"/>
                  </a:lnTo>
                  <a:lnTo>
                    <a:pt x="565" y="2330"/>
                  </a:lnTo>
                  <a:lnTo>
                    <a:pt x="531" y="2133"/>
                  </a:lnTo>
                  <a:lnTo>
                    <a:pt x="488" y="1876"/>
                  </a:lnTo>
                  <a:lnTo>
                    <a:pt x="403" y="1568"/>
                  </a:lnTo>
                  <a:lnTo>
                    <a:pt x="318" y="1293"/>
                  </a:lnTo>
                  <a:lnTo>
                    <a:pt x="231" y="976"/>
                  </a:lnTo>
                  <a:lnTo>
                    <a:pt x="180" y="701"/>
                  </a:lnTo>
                  <a:lnTo>
                    <a:pt x="146" y="461"/>
                  </a:lnTo>
                  <a:lnTo>
                    <a:pt x="138" y="196"/>
                  </a:lnTo>
                  <a:lnTo>
                    <a:pt x="85" y="60"/>
                  </a:lnTo>
                  <a:lnTo>
                    <a:pt x="121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527" y="776"/>
              <a:ext cx="1875" cy="1856"/>
            </a:xfrm>
            <a:custGeom>
              <a:avLst/>
              <a:gdLst/>
              <a:ahLst/>
              <a:cxnLst/>
              <a:rect l="l" t="t" r="r" b="b"/>
              <a:pathLst>
                <a:path w="3750" h="3710" extrusionOk="0">
                  <a:moveTo>
                    <a:pt x="213" y="1859"/>
                  </a:moveTo>
                  <a:lnTo>
                    <a:pt x="76" y="1970"/>
                  </a:lnTo>
                  <a:lnTo>
                    <a:pt x="0" y="2057"/>
                  </a:lnTo>
                  <a:lnTo>
                    <a:pt x="49" y="2142"/>
                  </a:lnTo>
                  <a:lnTo>
                    <a:pt x="195" y="2279"/>
                  </a:lnTo>
                  <a:lnTo>
                    <a:pt x="383" y="2485"/>
                  </a:lnTo>
                  <a:lnTo>
                    <a:pt x="640" y="2733"/>
                  </a:lnTo>
                  <a:lnTo>
                    <a:pt x="871" y="2965"/>
                  </a:lnTo>
                  <a:lnTo>
                    <a:pt x="1016" y="3128"/>
                  </a:lnTo>
                  <a:lnTo>
                    <a:pt x="1135" y="3272"/>
                  </a:lnTo>
                  <a:lnTo>
                    <a:pt x="1264" y="3453"/>
                  </a:lnTo>
                  <a:lnTo>
                    <a:pt x="1322" y="3582"/>
                  </a:lnTo>
                  <a:lnTo>
                    <a:pt x="1322" y="3667"/>
                  </a:lnTo>
                  <a:lnTo>
                    <a:pt x="1417" y="3710"/>
                  </a:lnTo>
                  <a:lnTo>
                    <a:pt x="1485" y="3701"/>
                  </a:lnTo>
                  <a:lnTo>
                    <a:pt x="1451" y="3548"/>
                  </a:lnTo>
                  <a:lnTo>
                    <a:pt x="1409" y="3332"/>
                  </a:lnTo>
                  <a:lnTo>
                    <a:pt x="1349" y="3169"/>
                  </a:lnTo>
                  <a:lnTo>
                    <a:pt x="1305" y="3050"/>
                  </a:lnTo>
                  <a:lnTo>
                    <a:pt x="1220" y="2861"/>
                  </a:lnTo>
                  <a:lnTo>
                    <a:pt x="1077" y="2559"/>
                  </a:lnTo>
                  <a:lnTo>
                    <a:pt x="965" y="2330"/>
                  </a:lnTo>
                  <a:lnTo>
                    <a:pt x="861" y="2091"/>
                  </a:lnTo>
                  <a:lnTo>
                    <a:pt x="786" y="1859"/>
                  </a:lnTo>
                  <a:lnTo>
                    <a:pt x="733" y="1696"/>
                  </a:lnTo>
                  <a:lnTo>
                    <a:pt x="716" y="1560"/>
                  </a:lnTo>
                  <a:lnTo>
                    <a:pt x="725" y="1431"/>
                  </a:lnTo>
                  <a:lnTo>
                    <a:pt x="888" y="1337"/>
                  </a:lnTo>
                  <a:lnTo>
                    <a:pt x="1073" y="1242"/>
                  </a:lnTo>
                  <a:lnTo>
                    <a:pt x="1349" y="1140"/>
                  </a:lnTo>
                  <a:lnTo>
                    <a:pt x="1613" y="1063"/>
                  </a:lnTo>
                  <a:lnTo>
                    <a:pt x="1819" y="994"/>
                  </a:lnTo>
                  <a:lnTo>
                    <a:pt x="2067" y="909"/>
                  </a:lnTo>
                  <a:lnTo>
                    <a:pt x="2272" y="822"/>
                  </a:lnTo>
                  <a:lnTo>
                    <a:pt x="2459" y="726"/>
                  </a:lnTo>
                  <a:lnTo>
                    <a:pt x="2554" y="643"/>
                  </a:lnTo>
                  <a:lnTo>
                    <a:pt x="2639" y="514"/>
                  </a:lnTo>
                  <a:lnTo>
                    <a:pt x="2716" y="361"/>
                  </a:lnTo>
                  <a:lnTo>
                    <a:pt x="2767" y="283"/>
                  </a:lnTo>
                  <a:lnTo>
                    <a:pt x="2845" y="249"/>
                  </a:lnTo>
                  <a:lnTo>
                    <a:pt x="3109" y="198"/>
                  </a:lnTo>
                  <a:lnTo>
                    <a:pt x="3400" y="138"/>
                  </a:lnTo>
                  <a:lnTo>
                    <a:pt x="3570" y="121"/>
                  </a:lnTo>
                  <a:lnTo>
                    <a:pt x="3665" y="111"/>
                  </a:lnTo>
                  <a:lnTo>
                    <a:pt x="3742" y="155"/>
                  </a:lnTo>
                  <a:lnTo>
                    <a:pt x="3750" y="77"/>
                  </a:lnTo>
                  <a:lnTo>
                    <a:pt x="3706" y="36"/>
                  </a:lnTo>
                  <a:lnTo>
                    <a:pt x="3621" y="0"/>
                  </a:lnTo>
                  <a:lnTo>
                    <a:pt x="3476" y="19"/>
                  </a:lnTo>
                  <a:lnTo>
                    <a:pt x="3266" y="66"/>
                  </a:lnTo>
                  <a:lnTo>
                    <a:pt x="3041" y="104"/>
                  </a:lnTo>
                  <a:lnTo>
                    <a:pt x="2828" y="155"/>
                  </a:lnTo>
                  <a:lnTo>
                    <a:pt x="2716" y="189"/>
                  </a:lnTo>
                  <a:lnTo>
                    <a:pt x="2656" y="257"/>
                  </a:lnTo>
                  <a:lnTo>
                    <a:pt x="2605" y="368"/>
                  </a:lnTo>
                  <a:lnTo>
                    <a:pt x="2544" y="497"/>
                  </a:lnTo>
                  <a:lnTo>
                    <a:pt x="2486" y="584"/>
                  </a:lnTo>
                  <a:lnTo>
                    <a:pt x="2382" y="677"/>
                  </a:lnTo>
                  <a:lnTo>
                    <a:pt x="2272" y="737"/>
                  </a:lnTo>
                  <a:lnTo>
                    <a:pt x="2033" y="841"/>
                  </a:lnTo>
                  <a:lnTo>
                    <a:pt x="1700" y="960"/>
                  </a:lnTo>
                  <a:lnTo>
                    <a:pt x="1443" y="1046"/>
                  </a:lnTo>
                  <a:lnTo>
                    <a:pt x="1171" y="1144"/>
                  </a:lnTo>
                  <a:lnTo>
                    <a:pt x="929" y="1252"/>
                  </a:lnTo>
                  <a:lnTo>
                    <a:pt x="750" y="1346"/>
                  </a:lnTo>
                  <a:lnTo>
                    <a:pt x="665" y="1397"/>
                  </a:lnTo>
                  <a:lnTo>
                    <a:pt x="648" y="1475"/>
                  </a:lnTo>
                  <a:lnTo>
                    <a:pt x="682" y="1679"/>
                  </a:lnTo>
                  <a:lnTo>
                    <a:pt x="750" y="1970"/>
                  </a:lnTo>
                  <a:lnTo>
                    <a:pt x="854" y="2245"/>
                  </a:lnTo>
                  <a:lnTo>
                    <a:pt x="1007" y="2604"/>
                  </a:lnTo>
                  <a:lnTo>
                    <a:pt x="1058" y="2837"/>
                  </a:lnTo>
                  <a:lnTo>
                    <a:pt x="1128" y="3024"/>
                  </a:lnTo>
                  <a:lnTo>
                    <a:pt x="1254" y="3239"/>
                  </a:lnTo>
                  <a:lnTo>
                    <a:pt x="1341" y="3436"/>
                  </a:lnTo>
                  <a:lnTo>
                    <a:pt x="1179" y="3213"/>
                  </a:lnTo>
                  <a:lnTo>
                    <a:pt x="1033" y="3033"/>
                  </a:lnTo>
                  <a:lnTo>
                    <a:pt x="854" y="2854"/>
                  </a:lnTo>
                  <a:lnTo>
                    <a:pt x="570" y="2579"/>
                  </a:lnTo>
                  <a:lnTo>
                    <a:pt x="323" y="2330"/>
                  </a:lnTo>
                  <a:lnTo>
                    <a:pt x="144" y="2142"/>
                  </a:lnTo>
                  <a:lnTo>
                    <a:pt x="110" y="2074"/>
                  </a:lnTo>
                  <a:lnTo>
                    <a:pt x="187" y="1997"/>
                  </a:lnTo>
                  <a:lnTo>
                    <a:pt x="272" y="1929"/>
                  </a:lnTo>
                  <a:lnTo>
                    <a:pt x="213" y="1859"/>
                  </a:lnTo>
                  <a:lnTo>
                    <a:pt x="213" y="18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871" y="2319"/>
              <a:ext cx="99" cy="24"/>
            </a:xfrm>
            <a:custGeom>
              <a:avLst/>
              <a:gdLst/>
              <a:ahLst/>
              <a:cxnLst/>
              <a:rect l="l" t="t" r="r" b="b"/>
              <a:pathLst>
                <a:path w="99" h="24" extrusionOk="0">
                  <a:moveTo>
                    <a:pt x="0" y="24"/>
                  </a:moveTo>
                  <a:cubicBezTo>
                    <a:pt x="21" y="17"/>
                    <a:pt x="47" y="15"/>
                    <a:pt x="69" y="12"/>
                  </a:cubicBezTo>
                  <a:cubicBezTo>
                    <a:pt x="78" y="6"/>
                    <a:pt x="88" y="0"/>
                    <a:pt x="99" y="0"/>
                  </a:cubicBezTo>
                </a:path>
              </a:pathLst>
            </a:custGeom>
            <a:solidFill>
              <a:srgbClr val="000000"/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1871" y="2448"/>
              <a:ext cx="87" cy="27"/>
            </a:xfrm>
            <a:custGeom>
              <a:avLst/>
              <a:gdLst/>
              <a:ahLst/>
              <a:cxnLst/>
              <a:rect l="l" t="t" r="r" b="b"/>
              <a:pathLst>
                <a:path w="87" h="27" extrusionOk="0">
                  <a:moveTo>
                    <a:pt x="87" y="27"/>
                  </a:moveTo>
                  <a:cubicBezTo>
                    <a:pt x="67" y="25"/>
                    <a:pt x="16" y="16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9"/>
          <p:cNvGrpSpPr/>
          <p:nvPr/>
        </p:nvGrpSpPr>
        <p:grpSpPr>
          <a:xfrm>
            <a:off x="1068979" y="4288539"/>
            <a:ext cx="2543969" cy="1347788"/>
            <a:chOff x="721" y="2450"/>
            <a:chExt cx="1602" cy="849"/>
          </a:xfrm>
        </p:grpSpPr>
        <p:grpSp>
          <p:nvGrpSpPr>
            <p:cNvPr id="277" name="Google Shape;277;p9"/>
            <p:cNvGrpSpPr/>
            <p:nvPr/>
          </p:nvGrpSpPr>
          <p:grpSpPr>
            <a:xfrm>
              <a:off x="771" y="3097"/>
              <a:ext cx="1552" cy="202"/>
              <a:chOff x="771" y="3097"/>
              <a:chExt cx="1552" cy="202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771" y="3097"/>
                <a:ext cx="1462" cy="201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6AC72"/>
                  </a:gs>
                  <a:gs pos="100000">
                    <a:srgbClr val="D5C3A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9"/>
              <p:cNvSpPr txBox="1"/>
              <p:nvPr/>
            </p:nvSpPr>
            <p:spPr>
              <a:xfrm>
                <a:off x="771" y="3097"/>
                <a:ext cx="155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 dirty="0" err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Problemas</a:t>
                </a:r>
                <a:r>
                  <a:rPr lang="en-US" sz="1500" b="1" i="1" dirty="0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 “</a:t>
                </a:r>
                <a:r>
                  <a:rPr lang="en-US" sz="1500" b="1" i="1" dirty="0" err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complejos</a:t>
                </a:r>
                <a:r>
                  <a:rPr lang="en-US" sz="1500" b="1" i="1" dirty="0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”</a:t>
                </a:r>
                <a:endParaRPr dirty="0"/>
              </a:p>
            </p:txBody>
          </p:sp>
        </p:grpSp>
        <p:grpSp>
          <p:nvGrpSpPr>
            <p:cNvPr id="280" name="Google Shape;280;p9"/>
            <p:cNvGrpSpPr/>
            <p:nvPr/>
          </p:nvGrpSpPr>
          <p:grpSpPr>
            <a:xfrm>
              <a:off x="721" y="2450"/>
              <a:ext cx="380" cy="616"/>
              <a:chOff x="721" y="2450"/>
              <a:chExt cx="380" cy="616"/>
            </a:xfrm>
          </p:grpSpPr>
          <p:sp>
            <p:nvSpPr>
              <p:cNvPr id="281" name="Google Shape;281;p9"/>
              <p:cNvSpPr/>
              <p:nvPr/>
            </p:nvSpPr>
            <p:spPr>
              <a:xfrm rot="5400000">
                <a:off x="679" y="2698"/>
                <a:ext cx="409" cy="326"/>
              </a:xfrm>
              <a:prstGeom prst="rightArrow">
                <a:avLst>
                  <a:gd name="adj1" fmla="val 49694"/>
                  <a:gd name="adj2" fmla="val 80736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801" y="2450"/>
                <a:ext cx="300" cy="214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14" extrusionOk="0">
                    <a:moveTo>
                      <a:pt x="0" y="214"/>
                    </a:moveTo>
                    <a:lnTo>
                      <a:pt x="162" y="0"/>
                    </a:lnTo>
                    <a:lnTo>
                      <a:pt x="300" y="0"/>
                    </a:lnTo>
                    <a:lnTo>
                      <a:pt x="156" y="214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3" name="Google Shape;283;p9"/>
          <p:cNvGrpSpPr/>
          <p:nvPr/>
        </p:nvGrpSpPr>
        <p:grpSpPr>
          <a:xfrm>
            <a:off x="5584624" y="5252156"/>
            <a:ext cx="3217863" cy="1049338"/>
            <a:chOff x="3565" y="3057"/>
            <a:chExt cx="2027" cy="661"/>
          </a:xfrm>
        </p:grpSpPr>
        <p:sp>
          <p:nvSpPr>
            <p:cNvPr id="284" name="Google Shape;284;p9"/>
            <p:cNvSpPr/>
            <p:nvPr/>
          </p:nvSpPr>
          <p:spPr>
            <a:xfrm>
              <a:off x="3565" y="3398"/>
              <a:ext cx="2027" cy="32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5" name="Google Shape;285;p9"/>
            <p:cNvGrpSpPr/>
            <p:nvPr/>
          </p:nvGrpSpPr>
          <p:grpSpPr>
            <a:xfrm>
              <a:off x="3785" y="3057"/>
              <a:ext cx="1586" cy="598"/>
              <a:chOff x="3785" y="3057"/>
              <a:chExt cx="1586" cy="598"/>
            </a:xfrm>
          </p:grpSpPr>
          <p:sp>
            <p:nvSpPr>
              <p:cNvPr id="286" name="Google Shape;286;p9"/>
              <p:cNvSpPr txBox="1"/>
              <p:nvPr/>
            </p:nvSpPr>
            <p:spPr>
              <a:xfrm>
                <a:off x="3785" y="3451"/>
                <a:ext cx="1586" cy="2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Teoría de la decisión</a:t>
                </a: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 rot="5400000" flipH="1">
                <a:off x="4676" y="3046"/>
                <a:ext cx="319" cy="341"/>
              </a:xfrm>
              <a:prstGeom prst="rightArrow">
                <a:avLst>
                  <a:gd name="adj1" fmla="val 42333"/>
                  <a:gd name="adj2" fmla="val 65519"/>
                </a:avLst>
              </a:prstGeom>
              <a:solidFill>
                <a:srgbClr val="C6AC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8" name="Google Shape;288;p9"/>
          <p:cNvSpPr txBox="1"/>
          <p:nvPr/>
        </p:nvSpPr>
        <p:spPr>
          <a:xfrm>
            <a:off x="2557260" y="2216852"/>
            <a:ext cx="12446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Definición de objetivos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>
            <a:off x="1652385" y="2953452"/>
            <a:ext cx="15049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Incertidumbre</a:t>
            </a:r>
            <a:endParaRPr/>
          </a:p>
        </p:txBody>
      </p:sp>
      <p:sp>
        <p:nvSpPr>
          <p:cNvPr id="290" name="Google Shape;290;p9"/>
          <p:cNvSpPr txBox="1"/>
          <p:nvPr/>
        </p:nvSpPr>
        <p:spPr>
          <a:xfrm>
            <a:off x="1638098" y="3321752"/>
            <a:ext cx="1495425" cy="68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Irreversibilidad de las decisiones</a:t>
            </a:r>
            <a:endParaRPr/>
          </a:p>
        </p:txBody>
      </p:sp>
      <p:sp>
        <p:nvSpPr>
          <p:cNvPr id="291" name="Google Shape;291;p9"/>
          <p:cNvSpPr txBox="1"/>
          <p:nvPr/>
        </p:nvSpPr>
        <p:spPr>
          <a:xfrm>
            <a:off x="1480935" y="2651827"/>
            <a:ext cx="1463675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3098598" y="2705802"/>
            <a:ext cx="1035050" cy="8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El medio ambiente no es prioritario</a:t>
            </a:r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FA6E0A-417B-47C4-C93F-6A3571C61566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74;p7">
            <a:extLst>
              <a:ext uri="{FF2B5EF4-FFF2-40B4-BE49-F238E27FC236}">
                <a16:creationId xmlns:a16="http://schemas.microsoft.com/office/drawing/2014/main" id="{DDB686F4-F3BF-2001-764C-DB76CAB6369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Teoría de la decisión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 txBox="1"/>
          <p:nvPr/>
        </p:nvSpPr>
        <p:spPr>
          <a:xfrm>
            <a:off x="1041197" y="1493624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Es una teoría utilizada para tomar decisiones en condiciones de incertidumbre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 txBox="1"/>
          <p:nvPr/>
        </p:nvSpPr>
        <p:spPr>
          <a:xfrm>
            <a:off x="1041198" y="2260127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Su objetivo básico es comprender y sistematizar el proceso de toma de decisiones en humanos para aplicarlo a problemas concretos. 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1052311" y="3192679"/>
            <a:ext cx="79653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Para entender en qué consiste debemos conocer una serie de conceptos: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1447598" y="3844321"/>
            <a:ext cx="709295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Decisión: suele implicar la distribución de recursos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Centro decisor: la persona o personas que toman la decisión.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 hacia donde queremos llegar.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o criterio: conjunto de elementos que condicionan la decisión. Relacionado con objetivos.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la decisión: Conjunto de técnicas que usamos para facilitar la toma de decisiones.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5B316069-AF5B-4D68-55C5-A2BF4617C20F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0EAFA-DABD-6376-8105-18EFF5C7F4EA}"/>
              </a:ext>
            </a:extLst>
          </p:cNvPr>
          <p:cNvSpPr txBox="1"/>
          <p:nvPr/>
        </p:nvSpPr>
        <p:spPr>
          <a:xfrm>
            <a:off x="1094941" y="5999452"/>
            <a:ext cx="71465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500" b="1" dirty="0">
                <a:solidFill>
                  <a:srgbClr val="70AD47"/>
                </a:solidFill>
              </a:rPr>
              <a:t>Gestionar es decidir -&gt; Decidir es renunciar…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67DBC4-D4F1-9496-5B41-BDF28633825F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7154545-163C-10D1-5909-6BFC7178A1C7}"/>
              </a:ext>
            </a:extLst>
          </p:cNvPr>
          <p:cNvGrpSpPr/>
          <p:nvPr/>
        </p:nvGrpSpPr>
        <p:grpSpPr>
          <a:xfrm>
            <a:off x="247585" y="4188417"/>
            <a:ext cx="8526552" cy="2204355"/>
            <a:chOff x="247585" y="3007879"/>
            <a:chExt cx="8526552" cy="2204355"/>
          </a:xfrm>
        </p:grpSpPr>
        <p:pic>
          <p:nvPicPr>
            <p:cNvPr id="2050" name="Picture 2" descr="Forest clip art Images | Free Vectors, Stock Photos &amp; PSD">
              <a:extLst>
                <a:ext uri="{FF2B5EF4-FFF2-40B4-BE49-F238E27FC236}">
                  <a16:creationId xmlns:a16="http://schemas.microsoft.com/office/drawing/2014/main" id="{A842ADB2-114C-D317-C46A-8BE0E7C49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289" y="3007879"/>
              <a:ext cx="3895848" cy="2191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arbour Bridge Clipart | Free Images at Clker.com - vector clip art online,  royalty free &amp; public domain">
              <a:extLst>
                <a:ext uri="{FF2B5EF4-FFF2-40B4-BE49-F238E27FC236}">
                  <a16:creationId xmlns:a16="http://schemas.microsoft.com/office/drawing/2014/main" id="{E0C4A0BD-C66E-1D52-6589-01585186B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585" y="3088929"/>
              <a:ext cx="4566248" cy="212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E7D9AD-E521-4E86-19DA-10EF391FC509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0" name="Google Shape;180;p7">
              <a:extLst>
                <a:ext uri="{FF2B5EF4-FFF2-40B4-BE49-F238E27FC236}">
                  <a16:creationId xmlns:a16="http://schemas.microsoft.com/office/drawing/2014/main" id="{1CE086B7-DA67-540A-8BE9-0760A495CB93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FA7BD9A-0659-10E4-DB7A-3F680A384EB6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F3BEEC-7E16-FD5D-AFE7-A296A8F4E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E47AC6-B2BE-07AC-7EAC-7B74364FFC14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17" name="Google Shape;180;p7">
              <a:extLst>
                <a:ext uri="{FF2B5EF4-FFF2-40B4-BE49-F238E27FC236}">
                  <a16:creationId xmlns:a16="http://schemas.microsoft.com/office/drawing/2014/main" id="{9EF700C6-A3F8-1D4D-1AB8-C165DE9C4417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18" name="Google Shape;180;p7">
              <a:extLst>
                <a:ext uri="{FF2B5EF4-FFF2-40B4-BE49-F238E27FC236}">
                  <a16:creationId xmlns:a16="http://schemas.microsoft.com/office/drawing/2014/main" id="{19B0D297-3673-7654-7026-C2CBA28F4A3C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FB6D9E1-6724-54BB-007F-3B9EB3241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1E7362D-7CD9-57CB-0DBA-666BC7157B85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1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1380512" y="919479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retorcidos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(wicked)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10 Principles of Wicked Problems - Global Enlightening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338" y="1747306"/>
            <a:ext cx="6840876" cy="4428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59861" y="6355376"/>
            <a:ext cx="30242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https://en.wikipedia.org/wiki/Wicked_problem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65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1208847" y="1351572"/>
            <a:ext cx="647708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2000" b="1" dirty="0">
                <a:solidFill>
                  <a:srgbClr val="70AD47"/>
                </a:solidFill>
              </a:rPr>
              <a:t>Es un método para mantener o restaurar sistemas naturales, sus funciones y sus valores.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b="1" dirty="0">
                <a:solidFill>
                  <a:srgbClr val="70AD47"/>
                </a:solidFill>
              </a:rPr>
              <a:t>Se basa en objetivos.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b="1" dirty="0">
                <a:solidFill>
                  <a:srgbClr val="70AD47"/>
                </a:solidFill>
              </a:rPr>
              <a:t>En la visión colaborativa de un futuro compartido.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b="1" dirty="0">
                <a:solidFill>
                  <a:srgbClr val="70AD47"/>
                </a:solidFill>
              </a:rPr>
              <a:t>Integra cuestiones ecológicas, económicas y sociales.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b="1" dirty="0">
                <a:solidFill>
                  <a:srgbClr val="70AD47"/>
                </a:solidFill>
              </a:rPr>
              <a:t>Se aplica en un ámbito geográfico concreto.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b="1" dirty="0">
                <a:solidFill>
                  <a:srgbClr val="70AD47"/>
                </a:solidFill>
              </a:rPr>
              <a:t>Requiere el mejor conocimiento científico disponible.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b="1" dirty="0">
                <a:solidFill>
                  <a:srgbClr val="70AD47"/>
                </a:solidFill>
              </a:rPr>
              <a:t>Debe de ser adaptable a las condiciones cambiantes.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sz="2000" b="1" dirty="0">
              <a:solidFill>
                <a:srgbClr val="70AD4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57B38-61DC-07D6-B49E-A54281D82C17}"/>
              </a:ext>
            </a:extLst>
          </p:cNvPr>
          <p:cNvSpPr txBox="1"/>
          <p:nvPr/>
        </p:nvSpPr>
        <p:spPr>
          <a:xfrm>
            <a:off x="372569" y="6262776"/>
            <a:ext cx="8845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100" dirty="0">
                <a:hlinkClick r:id="rId3"/>
              </a:rPr>
              <a:t>https://esajournals.onlinelibrary.wiley.com/doi/full/10.1890/1051-0761%281998%29008%5B0332%3AEATLTA%5D2.0.CO%3B2</a:t>
            </a:r>
            <a:endParaRPr lang="en-ES" sz="1100" dirty="0"/>
          </a:p>
        </p:txBody>
      </p:sp>
    </p:spTree>
    <p:extLst>
      <p:ext uri="{BB962C8B-B14F-4D97-AF65-F5344CB8AC3E}">
        <p14:creationId xmlns:p14="http://schemas.microsoft.com/office/powerpoint/2010/main" val="186884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chemeClr val="bg1"/>
            </a:gs>
            <a:gs pos="50000">
              <a:schemeClr val="accent1">
                <a:lumMod val="40000"/>
                <a:lumOff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rma libre 55"/>
          <p:cNvSpPr/>
          <p:nvPr/>
        </p:nvSpPr>
        <p:spPr>
          <a:xfrm rot="10800000">
            <a:off x="1853609" y="204614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1489" y="182050"/>
            <a:ext cx="3102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Escalas espaciales</a:t>
            </a:r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270"/>
            <a:ext cx="9144000" cy="97773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3"/>
          <a:srcRect b="9297"/>
          <a:stretch/>
        </p:blipFill>
        <p:spPr>
          <a:xfrm>
            <a:off x="6948601" y="-303823"/>
            <a:ext cx="3418920" cy="3550852"/>
          </a:xfrm>
          <a:prstGeom prst="rect">
            <a:avLst/>
          </a:prstGeom>
        </p:spPr>
      </p:pic>
      <p:sp>
        <p:nvSpPr>
          <p:cNvPr id="51" name="CuadroTexto 50"/>
          <p:cNvSpPr txBox="1"/>
          <p:nvPr/>
        </p:nvSpPr>
        <p:spPr>
          <a:xfrm>
            <a:off x="143762" y="5918944"/>
            <a:ext cx="300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proteger un bosque, gestionar un espacio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3941532" y="167346"/>
            <a:ext cx="3007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no cambiar el clima, garantizar el acceso a recursos, etc.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2925423" y="3485400"/>
            <a:ext cx="2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Interacciones entre escalas</a:t>
            </a:r>
          </a:p>
        </p:txBody>
      </p:sp>
      <p:sp>
        <p:nvSpPr>
          <p:cNvPr id="54" name="Forma libre 53"/>
          <p:cNvSpPr/>
          <p:nvPr/>
        </p:nvSpPr>
        <p:spPr>
          <a:xfrm>
            <a:off x="1186054" y="144978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1629325" y="2046140"/>
            <a:ext cx="178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Directrices, leyes, recursos.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5747219" y="4451092"/>
            <a:ext cx="223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Casos de estudio, experiencias piloto.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BEEB0-39ED-6FC0-287E-0873BCE5A96F}"/>
              </a:ext>
            </a:extLst>
          </p:cNvPr>
          <p:cNvSpPr txBox="1"/>
          <p:nvPr/>
        </p:nvSpPr>
        <p:spPr>
          <a:xfrm>
            <a:off x="5729603" y="200746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1" dirty="0">
                <a:solidFill>
                  <a:schemeClr val="accent6">
                    <a:lumMod val="75000"/>
                  </a:schemeClr>
                </a:solidFill>
              </a:rPr>
              <a:t>ONU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3A969-18DB-DD8C-56B8-F4D71137BC47}"/>
              </a:ext>
            </a:extLst>
          </p:cNvPr>
          <p:cNvSpPr txBox="1"/>
          <p:nvPr/>
        </p:nvSpPr>
        <p:spPr>
          <a:xfrm>
            <a:off x="5189670" y="244818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1" dirty="0">
                <a:solidFill>
                  <a:schemeClr val="accent6">
                    <a:lumMod val="75000"/>
                  </a:schemeClr>
                </a:solidFill>
              </a:rPr>
              <a:t>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0FFB2-FD25-796E-A64F-F1E2044DFCEA}"/>
              </a:ext>
            </a:extLst>
          </p:cNvPr>
          <p:cNvSpPr txBox="1"/>
          <p:nvPr/>
        </p:nvSpPr>
        <p:spPr>
          <a:xfrm>
            <a:off x="4227040" y="2846935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1" dirty="0">
                <a:solidFill>
                  <a:schemeClr val="accent6">
                    <a:lumMod val="75000"/>
                  </a:schemeClr>
                </a:solidFill>
              </a:rPr>
              <a:t>Estado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4FFD8-91D9-D911-D1BD-7084249E951D}"/>
              </a:ext>
            </a:extLst>
          </p:cNvPr>
          <p:cNvSpPr txBox="1"/>
          <p:nvPr/>
        </p:nvSpPr>
        <p:spPr>
          <a:xfrm>
            <a:off x="2713550" y="402934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1" dirty="0">
                <a:solidFill>
                  <a:schemeClr val="accent6">
                    <a:lumMod val="75000"/>
                  </a:schemeClr>
                </a:solidFill>
              </a:rPr>
              <a:t>Región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5D6C-5194-807F-A720-840BB507D736}"/>
              </a:ext>
            </a:extLst>
          </p:cNvPr>
          <p:cNvSpPr txBox="1"/>
          <p:nvPr/>
        </p:nvSpPr>
        <p:spPr>
          <a:xfrm>
            <a:off x="2038802" y="459704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1" dirty="0">
                <a:solidFill>
                  <a:schemeClr val="accent6">
                    <a:lumMod val="75000"/>
                  </a:schemeClr>
                </a:solidFill>
              </a:rPr>
              <a:t>Diputación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5D417-3C12-84BC-65CE-31AAABFD3E92}"/>
              </a:ext>
            </a:extLst>
          </p:cNvPr>
          <p:cNvSpPr txBox="1"/>
          <p:nvPr/>
        </p:nvSpPr>
        <p:spPr>
          <a:xfrm>
            <a:off x="1155928" y="511730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400" b="1" dirty="0">
                <a:solidFill>
                  <a:schemeClr val="accent6">
                    <a:lumMod val="75000"/>
                  </a:schemeClr>
                </a:solidFill>
              </a:rPr>
              <a:t>Ayuntamiento</a:t>
            </a:r>
          </a:p>
        </p:txBody>
      </p:sp>
    </p:spTree>
    <p:extLst>
      <p:ext uri="{BB962C8B-B14F-4D97-AF65-F5344CB8AC3E}">
        <p14:creationId xmlns:p14="http://schemas.microsoft.com/office/powerpoint/2010/main" val="41307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1" grpId="0"/>
      <p:bldP spid="52" grpId="0"/>
      <p:bldP spid="53" grpId="0"/>
      <p:bldP spid="54" grpId="0" animBg="1"/>
      <p:bldP spid="55" grpId="0"/>
      <p:bldP spid="57" grpId="0"/>
      <p:bldP spid="2" grpId="0"/>
      <p:bldP spid="3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863</Words>
  <Application>Microsoft Macintosh PowerPoint</Application>
  <PresentationFormat>On-screen Show (4:3)</PresentationFormat>
  <Paragraphs>156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Narrow</vt:lpstr>
      <vt:lpstr>Calibri</vt:lpstr>
      <vt:lpstr>Meta</vt:lpstr>
      <vt:lpstr>Tema de Office</vt:lpstr>
      <vt:lpstr>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39</cp:revision>
  <dcterms:created xsi:type="dcterms:W3CDTF">2020-07-23T01:32:39Z</dcterms:created>
  <dcterms:modified xsi:type="dcterms:W3CDTF">2022-12-05T14:54:00Z</dcterms:modified>
</cp:coreProperties>
</file>